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5"/>
    <p:sldMasterId id="2147483677" r:id="rId6"/>
    <p:sldMasterId id="2147483705" r:id="rId7"/>
    <p:sldMasterId id="2147483733" r:id="rId8"/>
  </p:sldMasterIdLst>
  <p:notesMasterIdLst>
    <p:notesMasterId r:id="rId30"/>
  </p:notesMasterIdLst>
  <p:handoutMasterIdLst>
    <p:handoutMasterId r:id="rId31"/>
  </p:handoutMasterIdLst>
  <p:sldIdLst>
    <p:sldId id="355" r:id="rId9"/>
    <p:sldId id="356" r:id="rId10"/>
    <p:sldId id="435" r:id="rId11"/>
    <p:sldId id="436" r:id="rId12"/>
    <p:sldId id="443" r:id="rId13"/>
    <p:sldId id="398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6" r:id="rId22"/>
    <p:sldId id="422" r:id="rId23"/>
    <p:sldId id="438" r:id="rId24"/>
    <p:sldId id="439" r:id="rId25"/>
    <p:sldId id="440" r:id="rId26"/>
    <p:sldId id="441" r:id="rId27"/>
    <p:sldId id="423" r:id="rId28"/>
    <p:sldId id="433" r:id="rId29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F30EBC-9F52-4B09-89D5-B88AD49E3A0E}">
          <p14:sldIdLst>
            <p14:sldId id="355"/>
            <p14:sldId id="356"/>
            <p14:sldId id="435"/>
            <p14:sldId id="436"/>
            <p14:sldId id="443"/>
            <p14:sldId id="398"/>
            <p14:sldId id="358"/>
            <p14:sldId id="359"/>
            <p14:sldId id="360"/>
            <p14:sldId id="361"/>
            <p14:sldId id="362"/>
            <p14:sldId id="363"/>
            <p14:sldId id="364"/>
          </p14:sldIdLst>
        </p14:section>
        <p14:section name="Раздел без заголовка" id="{6AC8E2DD-E021-4172-9441-375C34D917E5}">
          <p14:sldIdLst>
            <p14:sldId id="366"/>
            <p14:sldId id="422"/>
            <p14:sldId id="438"/>
            <p14:sldId id="439"/>
            <p14:sldId id="440"/>
            <p14:sldId id="441"/>
            <p14:sldId id="423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B5D2EC"/>
    <a:srgbClr val="CFC4FE"/>
    <a:srgbClr val="660033"/>
    <a:srgbClr val="CC0000"/>
    <a:srgbClr val="6699FF"/>
    <a:srgbClr val="FFCC66"/>
    <a:srgbClr val="00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396" autoAdjust="0"/>
    <p:restoredTop sz="94559" autoAdjust="0"/>
  </p:normalViewPr>
  <p:slideViewPr>
    <p:cSldViewPr snapToGrid="0">
      <p:cViewPr varScale="1">
        <p:scale>
          <a:sx n="111" d="100"/>
          <a:sy n="111" d="100"/>
        </p:scale>
        <p:origin x="54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60D01-EC6B-41CB-B3E6-59F0C5C138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AA1372-D975-46E4-85DC-D87CF29B43A6}">
      <dgm:prSet phldrT="[Текст]" custT="1"/>
      <dgm:spPr>
        <a:solidFill>
          <a:schemeClr val="bg2"/>
        </a:solidFill>
      </dgm:spPr>
      <dgm:t>
        <a:bodyPr/>
        <a:lstStyle/>
        <a:p>
          <a:pPr algn="ctr"/>
          <a:r>
            <a:rPr kumimoji="0" lang="ru-RU" sz="1900" b="0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При проведении проверки заявителя группой проверки, на основании оригиналов подтверждающих документов, устанавливается фактическое наличие или отсутствие заявленных заявителем на ПКО специалистов, технических ресурсов, документов и сведений. По окончании проверки заявителя группой проверки оформляется</a:t>
          </a:r>
          <a:br>
            <a:rPr kumimoji="0" lang="ru-RU" sz="1900" b="0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</a:br>
          <a:r>
            <a:rPr kumimoji="0" lang="ru-RU" sz="1900" b="1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акт проверки </a:t>
          </a:r>
          <a:r>
            <a:rPr kumimoji="0" lang="ru-RU" sz="1900" b="0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в соответствии с программой проверки. </a:t>
          </a:r>
          <a:endParaRPr lang="ru-RU" sz="1900" dirty="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173762C2-4365-43E8-87E1-21BE5ACFC6DA}" type="parTrans" cxnId="{C20A7388-C6B1-4821-8FFA-AF901F41307C}">
      <dgm:prSet/>
      <dgm:spPr/>
      <dgm:t>
        <a:bodyPr/>
        <a:lstStyle/>
        <a:p>
          <a:pPr algn="ctr"/>
          <a:endParaRPr lang="ru-RU" sz="1700">
            <a:solidFill>
              <a:schemeClr val="tx1"/>
            </a:solidFill>
            <a:latin typeface="+mn-lt"/>
          </a:endParaRPr>
        </a:p>
      </dgm:t>
    </dgm:pt>
    <dgm:pt modelId="{45EF9600-F629-4DA0-A15F-4BC98CCBA1B3}" type="sibTrans" cxnId="{C20A7388-C6B1-4821-8FFA-AF901F41307C}">
      <dgm:prSet custT="1"/>
      <dgm:spPr>
        <a:solidFill>
          <a:srgbClr val="005597">
            <a:alpha val="90000"/>
          </a:srgbClr>
        </a:solidFill>
      </dgm:spPr>
      <dgm:t>
        <a:bodyPr/>
        <a:lstStyle/>
        <a:p>
          <a:pPr algn="ctr"/>
          <a:endParaRPr lang="ru-RU" sz="19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505865B5-9FC5-4515-AE1F-DF238F363940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kumimoji="0" lang="ru-RU" sz="1900" b="0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Исходя из опыта и имеющихся у заявителя людских и технических ресурсов, определенных по результатам проверки, и на основании предоставленных заявителем во время проверки документов определяется </a:t>
          </a:r>
          <a:r>
            <a:rPr kumimoji="0" lang="ru-RU" sz="1900" b="1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объем работ/услуг</a:t>
          </a:r>
          <a:r>
            <a:rPr kumimoji="0" lang="ru-RU" sz="1900" b="0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, который способен выполнить заявитель по заявленным видам работ, услуг.</a:t>
          </a:r>
          <a:endParaRPr kumimoji="0" lang="ru-RU" sz="1900" b="0" i="0" u="none" strike="noStrike" cap="none" spc="0" normalizeH="0" baseline="0" noProof="0" dirty="0">
            <a:ln w="12700">
              <a:noFill/>
              <a:prstDash val="solid"/>
            </a:ln>
            <a:solidFill>
              <a:schemeClr val="tx1"/>
            </a:solidFill>
            <a:effectLst/>
            <a:uLnTx/>
            <a:uFill>
              <a:solidFill>
                <a:srgbClr val="FF0000"/>
              </a:solidFill>
            </a:uFill>
            <a:latin typeface="Franklin Gothic Book" panose="020B0503020102020204" pitchFamily="34" charset="0"/>
            <a:ea typeface="+mn-ea"/>
            <a:cs typeface="Arial" charset="0"/>
          </a:endParaRPr>
        </a:p>
      </dgm:t>
    </dgm:pt>
    <dgm:pt modelId="{AEDC4BAA-FEE3-4224-9814-E86A1325A7C0}" type="parTrans" cxnId="{2DAEF206-3491-4AAA-9E33-1EC0DDC9AC88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+mn-lt"/>
          </a:endParaRPr>
        </a:p>
      </dgm:t>
    </dgm:pt>
    <dgm:pt modelId="{6C55D2F9-94A2-458D-A6F8-39270956F613}" type="sibTrans" cxnId="{2DAEF206-3491-4AAA-9E33-1EC0DDC9AC88}">
      <dgm:prSet custT="1"/>
      <dgm:spPr>
        <a:solidFill>
          <a:srgbClr val="005597">
            <a:alpha val="90000"/>
          </a:srgbClr>
        </a:solidFill>
      </dgm:spPr>
      <dgm:t>
        <a:bodyPr/>
        <a:lstStyle/>
        <a:p>
          <a:endParaRPr lang="ru-RU" sz="19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BB2A37F3-9DB8-4297-B1D2-A71A72D44123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kumimoji="0" lang="ru-RU" sz="1900" b="0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Требования к заявителю по наличию опыта, людских и технических ресурсов, необходимых для выполнения конкретного вида работ, оказанию конкретного вида услуг, устанавливаются </a:t>
          </a:r>
          <a:r>
            <a:rPr kumimoji="0" lang="ru-RU" sz="1900" b="1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программой проверки </a:t>
          </a:r>
          <a:r>
            <a:rPr kumimoji="0" lang="ru-RU" sz="1900" b="0" i="0" u="none" strike="noStrike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конкретного ПКО по видам работ, услуг.</a:t>
          </a:r>
          <a:endParaRPr kumimoji="0" lang="ru-RU" sz="1900" b="0" i="0" u="none" strike="noStrike" cap="none" spc="0" normalizeH="0" baseline="0" noProof="0" dirty="0">
            <a:ln w="12700">
              <a:noFill/>
              <a:prstDash val="solid"/>
            </a:ln>
            <a:solidFill>
              <a:schemeClr val="tx1"/>
            </a:solidFill>
            <a:effectLst/>
            <a:uLnTx/>
            <a:uFill>
              <a:solidFill>
                <a:srgbClr val="FF0000"/>
              </a:solidFill>
            </a:uFill>
            <a:latin typeface="Franklin Gothic Book" panose="020B0503020102020204" pitchFamily="34" charset="0"/>
            <a:ea typeface="+mn-ea"/>
            <a:cs typeface="Arial" charset="0"/>
          </a:endParaRPr>
        </a:p>
      </dgm:t>
    </dgm:pt>
    <dgm:pt modelId="{D5CE2876-9279-4963-9513-067B5236DF51}" type="parTrans" cxnId="{D3EB7D85-4A07-41DE-B71D-1D0590E62772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+mn-lt"/>
          </a:endParaRPr>
        </a:p>
      </dgm:t>
    </dgm:pt>
    <dgm:pt modelId="{BE0A7993-03B4-4727-B8B1-9B46D5BD9827}" type="sibTrans" cxnId="{D3EB7D85-4A07-41DE-B71D-1D0590E62772}">
      <dgm:prSet custT="1"/>
      <dgm:spPr>
        <a:solidFill>
          <a:srgbClr val="005597">
            <a:alpha val="90000"/>
          </a:srgbClr>
        </a:solidFill>
      </dgm:spPr>
      <dgm:t>
        <a:bodyPr/>
        <a:lstStyle/>
        <a:p>
          <a:endParaRPr lang="ru-RU" sz="1900">
            <a:solidFill>
              <a:schemeClr val="tx1"/>
            </a:solidFill>
            <a:latin typeface="Franklin Gothic Book" panose="020B0503020102020204" pitchFamily="34" charset="0"/>
          </a:endParaRPr>
        </a:p>
      </dgm:t>
    </dgm:pt>
    <dgm:pt modelId="{623D0D46-3A0B-4984-BF1F-3018A689772E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kumimoji="0" lang="ru-RU" sz="19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Если программой проверки предусмотрены подвиды работ, услуг, то по каждому </a:t>
          </a:r>
          <a:r>
            <a:rPr lang="ru-RU" sz="2200" kern="1200" noProof="0" dirty="0" smtClean="0">
              <a:solidFill>
                <a:schemeClr val="tx1"/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+mn-cs"/>
            </a:rPr>
            <a:t>подвиду</a:t>
          </a:r>
          <a:r>
            <a:rPr kumimoji="0" lang="ru-RU" sz="19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 работ, услуг </a:t>
          </a:r>
          <a:r>
            <a:rPr kumimoji="0" lang="ru-RU" sz="19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определяется объем работ/услуг</a:t>
          </a:r>
          <a:r>
            <a:rPr kumimoji="0" lang="ru-RU" sz="19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, который способен выполнить заявитель.</a:t>
          </a:r>
          <a:endParaRPr kumimoji="0" lang="ru-RU" sz="1900" b="0" i="0" u="none" strike="noStrike" kern="1200" cap="none" spc="0" normalizeH="0" baseline="0" noProof="0" dirty="0">
            <a:ln w="12700">
              <a:noFill/>
              <a:prstDash val="solid"/>
            </a:ln>
            <a:solidFill>
              <a:schemeClr val="tx1"/>
            </a:solidFill>
            <a:effectLst/>
            <a:uLnTx/>
            <a:uFill>
              <a:solidFill>
                <a:srgbClr val="FF0000"/>
              </a:solidFill>
            </a:uFill>
            <a:latin typeface="Franklin Gothic Book" panose="020B0503020102020204" pitchFamily="34" charset="0"/>
            <a:ea typeface="+mn-ea"/>
            <a:cs typeface="Arial" charset="0"/>
          </a:endParaRPr>
        </a:p>
      </dgm:t>
    </dgm:pt>
    <dgm:pt modelId="{4F5CA63B-7377-41E6-B5D8-7773CD0A4FA5}" type="parTrans" cxnId="{A30E7664-5AAD-469A-9F76-2A1EF17462E4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+mn-lt"/>
          </a:endParaRPr>
        </a:p>
      </dgm:t>
    </dgm:pt>
    <dgm:pt modelId="{EE9E53BB-A17A-4382-8F4D-0A9B2C72781A}" type="sibTrans" cxnId="{A30E7664-5AAD-469A-9F76-2A1EF17462E4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+mn-lt"/>
          </a:endParaRPr>
        </a:p>
      </dgm:t>
    </dgm:pt>
    <dgm:pt modelId="{B82A10ED-E999-45C7-BBB6-36F19E570838}" type="pres">
      <dgm:prSet presAssocID="{0DE60D01-EC6B-41CB-B3E6-59F0C5C138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291C7-DE79-4CE9-88B1-63091CB267E3}" type="pres">
      <dgm:prSet presAssocID="{0DE60D01-EC6B-41CB-B3E6-59F0C5C1387C}" presName="dummyMaxCanvas" presStyleCnt="0">
        <dgm:presLayoutVars/>
      </dgm:prSet>
      <dgm:spPr/>
    </dgm:pt>
    <dgm:pt modelId="{0F2039A6-E1C2-4BCB-98E2-312CCF0036E4}" type="pres">
      <dgm:prSet presAssocID="{0DE60D01-EC6B-41CB-B3E6-59F0C5C1387C}" presName="FourNodes_1" presStyleLbl="node1" presStyleIdx="0" presStyleCnt="4" custScaleX="125000" custScaleY="105101" custLinFactNeighborX="12395" custLinFactNeighborY="2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8B0D-9FC2-43C5-BC9E-147E9773304E}" type="pres">
      <dgm:prSet presAssocID="{0DE60D01-EC6B-41CB-B3E6-59F0C5C1387C}" presName="FourNodes_2" presStyleLbl="node1" presStyleIdx="1" presStyleCnt="4" custScaleX="125000" custLinFactNeighborX="4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1B73C-F407-4C80-B2B4-1A872568E792}" type="pres">
      <dgm:prSet presAssocID="{0DE60D01-EC6B-41CB-B3E6-59F0C5C1387C}" presName="FourNodes_3" presStyleLbl="node1" presStyleIdx="2" presStyleCnt="4" custScaleX="125000" custLinFactNeighborX="-4125" custLinFactNeighborY="-4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32140-93F7-4961-B7D6-6A8250D11557}" type="pres">
      <dgm:prSet presAssocID="{0DE60D01-EC6B-41CB-B3E6-59F0C5C1387C}" presName="FourNodes_4" presStyleLbl="node1" presStyleIdx="3" presStyleCnt="4" custScaleX="125000" custLinFactNeighborX="-12500" custLinFactNeighborY="-11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CA2FD-F101-46C9-8604-C32A8D982AAD}" type="pres">
      <dgm:prSet presAssocID="{0DE60D01-EC6B-41CB-B3E6-59F0C5C1387C}" presName="FourConn_1-2" presStyleLbl="fgAccFollowNode1" presStyleIdx="0" presStyleCnt="3" custLinFactX="28926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E3DFE-3252-4D25-B8E6-DC7807BD2F16}" type="pres">
      <dgm:prSet presAssocID="{0DE60D01-EC6B-41CB-B3E6-59F0C5C1387C}" presName="FourConn_2-3" presStyleLbl="fgAccFollowNode1" presStyleIdx="1" presStyleCnt="3" custLinFactNeighborX="85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D997C-F3DC-4176-999B-DC98301BF554}" type="pres">
      <dgm:prSet presAssocID="{0DE60D01-EC6B-41CB-B3E6-59F0C5C1387C}" presName="FourConn_3-4" presStyleLbl="fgAccFollowNode1" presStyleIdx="2" presStyleCnt="3" custLinFactNeighborX="4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F8639-61D2-4C97-AD73-D33AFF439EAB}" type="pres">
      <dgm:prSet presAssocID="{0DE60D01-EC6B-41CB-B3E6-59F0C5C1387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C9D0C-4ECF-4E4E-9223-31BB24D1E6C0}" type="pres">
      <dgm:prSet presAssocID="{0DE60D01-EC6B-41CB-B3E6-59F0C5C1387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3B0A9-EB44-46C4-B2D3-99A643C6499C}" type="pres">
      <dgm:prSet presAssocID="{0DE60D01-EC6B-41CB-B3E6-59F0C5C1387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029FB-264C-4A70-8735-C351374942FC}" type="pres">
      <dgm:prSet presAssocID="{0DE60D01-EC6B-41CB-B3E6-59F0C5C1387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0D4FA-D487-4A2A-94AD-3E77FF87D67E}" type="presOf" srcId="{6C55D2F9-94A2-458D-A6F8-39270956F613}" destId="{CDCE3DFE-3252-4D25-B8E6-DC7807BD2F16}" srcOrd="0" destOrd="0" presId="urn:microsoft.com/office/officeart/2005/8/layout/vProcess5"/>
    <dgm:cxn modelId="{18540605-1A74-4C90-9771-B10E5F034362}" type="presOf" srcId="{D8AA1372-D975-46E4-85DC-D87CF29B43A6}" destId="{940F8639-61D2-4C97-AD73-D33AFF439EAB}" srcOrd="1" destOrd="0" presId="urn:microsoft.com/office/officeart/2005/8/layout/vProcess5"/>
    <dgm:cxn modelId="{BDEDFF07-6D67-462B-8ED8-F3A0E5C1A854}" type="presOf" srcId="{BB2A37F3-9DB8-4297-B1D2-A71A72D44123}" destId="{05E1B73C-F407-4C80-B2B4-1A872568E792}" srcOrd="0" destOrd="0" presId="urn:microsoft.com/office/officeart/2005/8/layout/vProcess5"/>
    <dgm:cxn modelId="{54641D26-B00F-485D-94BC-B43047814E01}" type="presOf" srcId="{D8AA1372-D975-46E4-85DC-D87CF29B43A6}" destId="{0F2039A6-E1C2-4BCB-98E2-312CCF0036E4}" srcOrd="0" destOrd="0" presId="urn:microsoft.com/office/officeart/2005/8/layout/vProcess5"/>
    <dgm:cxn modelId="{35254377-12A4-464B-93CB-A366C2E3F31F}" type="presOf" srcId="{BE0A7993-03B4-4727-B8B1-9B46D5BD9827}" destId="{339D997C-F3DC-4176-999B-DC98301BF554}" srcOrd="0" destOrd="0" presId="urn:microsoft.com/office/officeart/2005/8/layout/vProcess5"/>
    <dgm:cxn modelId="{95DFA780-814D-41EC-B35B-D9067FE2966E}" type="presOf" srcId="{0DE60D01-EC6B-41CB-B3E6-59F0C5C1387C}" destId="{B82A10ED-E999-45C7-BBB6-36F19E570838}" srcOrd="0" destOrd="0" presId="urn:microsoft.com/office/officeart/2005/8/layout/vProcess5"/>
    <dgm:cxn modelId="{30ACC7EB-22F0-4654-AFD7-934E1CCE8CBD}" type="presOf" srcId="{623D0D46-3A0B-4984-BF1F-3018A689772E}" destId="{C9C32140-93F7-4961-B7D6-6A8250D11557}" srcOrd="0" destOrd="0" presId="urn:microsoft.com/office/officeart/2005/8/layout/vProcess5"/>
    <dgm:cxn modelId="{BED48860-A36A-40DC-A17C-BA8A9127FE90}" type="presOf" srcId="{623D0D46-3A0B-4984-BF1F-3018A689772E}" destId="{E01029FB-264C-4A70-8735-C351374942FC}" srcOrd="1" destOrd="0" presId="urn:microsoft.com/office/officeart/2005/8/layout/vProcess5"/>
    <dgm:cxn modelId="{A5EE9170-19ED-48AE-AC58-47F7BC49B4AE}" type="presOf" srcId="{505865B5-9FC5-4515-AE1F-DF238F363940}" destId="{8BB38B0D-9FC2-43C5-BC9E-147E9773304E}" srcOrd="0" destOrd="0" presId="urn:microsoft.com/office/officeart/2005/8/layout/vProcess5"/>
    <dgm:cxn modelId="{380FB3CD-33F1-4C1D-A097-C2EA4B6A10D2}" type="presOf" srcId="{505865B5-9FC5-4515-AE1F-DF238F363940}" destId="{637C9D0C-4ECF-4E4E-9223-31BB24D1E6C0}" srcOrd="1" destOrd="0" presId="urn:microsoft.com/office/officeart/2005/8/layout/vProcess5"/>
    <dgm:cxn modelId="{C4421D32-F2DB-4A8A-9C89-65797C4F4260}" type="presOf" srcId="{45EF9600-F629-4DA0-A15F-4BC98CCBA1B3}" destId="{81CCA2FD-F101-46C9-8604-C32A8D982AAD}" srcOrd="0" destOrd="0" presId="urn:microsoft.com/office/officeart/2005/8/layout/vProcess5"/>
    <dgm:cxn modelId="{C20A7388-C6B1-4821-8FFA-AF901F41307C}" srcId="{0DE60D01-EC6B-41CB-B3E6-59F0C5C1387C}" destId="{D8AA1372-D975-46E4-85DC-D87CF29B43A6}" srcOrd="0" destOrd="0" parTransId="{173762C2-4365-43E8-87E1-21BE5ACFC6DA}" sibTransId="{45EF9600-F629-4DA0-A15F-4BC98CCBA1B3}"/>
    <dgm:cxn modelId="{2DAEF206-3491-4AAA-9E33-1EC0DDC9AC88}" srcId="{0DE60D01-EC6B-41CB-B3E6-59F0C5C1387C}" destId="{505865B5-9FC5-4515-AE1F-DF238F363940}" srcOrd="1" destOrd="0" parTransId="{AEDC4BAA-FEE3-4224-9814-E86A1325A7C0}" sibTransId="{6C55D2F9-94A2-458D-A6F8-39270956F613}"/>
    <dgm:cxn modelId="{F91E9082-DF40-44CD-94DD-8153BB1B042A}" type="presOf" srcId="{BB2A37F3-9DB8-4297-B1D2-A71A72D44123}" destId="{BF23B0A9-EB44-46C4-B2D3-99A643C6499C}" srcOrd="1" destOrd="0" presId="urn:microsoft.com/office/officeart/2005/8/layout/vProcess5"/>
    <dgm:cxn modelId="{A30E7664-5AAD-469A-9F76-2A1EF17462E4}" srcId="{0DE60D01-EC6B-41CB-B3E6-59F0C5C1387C}" destId="{623D0D46-3A0B-4984-BF1F-3018A689772E}" srcOrd="3" destOrd="0" parTransId="{4F5CA63B-7377-41E6-B5D8-7773CD0A4FA5}" sibTransId="{EE9E53BB-A17A-4382-8F4D-0A9B2C72781A}"/>
    <dgm:cxn modelId="{D3EB7D85-4A07-41DE-B71D-1D0590E62772}" srcId="{0DE60D01-EC6B-41CB-B3E6-59F0C5C1387C}" destId="{BB2A37F3-9DB8-4297-B1D2-A71A72D44123}" srcOrd="2" destOrd="0" parTransId="{D5CE2876-9279-4963-9513-067B5236DF51}" sibTransId="{BE0A7993-03B4-4727-B8B1-9B46D5BD9827}"/>
    <dgm:cxn modelId="{65127BC4-FEC4-4A9D-A991-417F48FCB9E2}" type="presParOf" srcId="{B82A10ED-E999-45C7-BBB6-36F19E570838}" destId="{19B291C7-DE79-4CE9-88B1-63091CB267E3}" srcOrd="0" destOrd="0" presId="urn:microsoft.com/office/officeart/2005/8/layout/vProcess5"/>
    <dgm:cxn modelId="{C2BB53DC-469F-47F7-8C36-6E13D0953BE7}" type="presParOf" srcId="{B82A10ED-E999-45C7-BBB6-36F19E570838}" destId="{0F2039A6-E1C2-4BCB-98E2-312CCF0036E4}" srcOrd="1" destOrd="0" presId="urn:microsoft.com/office/officeart/2005/8/layout/vProcess5"/>
    <dgm:cxn modelId="{23159320-A404-40A7-84A4-05BE34635510}" type="presParOf" srcId="{B82A10ED-E999-45C7-BBB6-36F19E570838}" destId="{8BB38B0D-9FC2-43C5-BC9E-147E9773304E}" srcOrd="2" destOrd="0" presId="urn:microsoft.com/office/officeart/2005/8/layout/vProcess5"/>
    <dgm:cxn modelId="{BDD05A16-E467-41A7-B083-35D6C2DE7868}" type="presParOf" srcId="{B82A10ED-E999-45C7-BBB6-36F19E570838}" destId="{05E1B73C-F407-4C80-B2B4-1A872568E792}" srcOrd="3" destOrd="0" presId="urn:microsoft.com/office/officeart/2005/8/layout/vProcess5"/>
    <dgm:cxn modelId="{0BD2BEF1-66FC-47F6-A2F9-43FEBE23B39D}" type="presParOf" srcId="{B82A10ED-E999-45C7-BBB6-36F19E570838}" destId="{C9C32140-93F7-4961-B7D6-6A8250D11557}" srcOrd="4" destOrd="0" presId="urn:microsoft.com/office/officeart/2005/8/layout/vProcess5"/>
    <dgm:cxn modelId="{FCE7DF69-9FD3-4F1F-B991-922516BEBEA9}" type="presParOf" srcId="{B82A10ED-E999-45C7-BBB6-36F19E570838}" destId="{81CCA2FD-F101-46C9-8604-C32A8D982AAD}" srcOrd="5" destOrd="0" presId="urn:microsoft.com/office/officeart/2005/8/layout/vProcess5"/>
    <dgm:cxn modelId="{E815B3D3-E654-4ABA-BD27-8F945D0706B5}" type="presParOf" srcId="{B82A10ED-E999-45C7-BBB6-36F19E570838}" destId="{CDCE3DFE-3252-4D25-B8E6-DC7807BD2F16}" srcOrd="6" destOrd="0" presId="urn:microsoft.com/office/officeart/2005/8/layout/vProcess5"/>
    <dgm:cxn modelId="{48050CCE-3D1F-4486-B4D6-60F6F4DAFF62}" type="presParOf" srcId="{B82A10ED-E999-45C7-BBB6-36F19E570838}" destId="{339D997C-F3DC-4176-999B-DC98301BF554}" srcOrd="7" destOrd="0" presId="urn:microsoft.com/office/officeart/2005/8/layout/vProcess5"/>
    <dgm:cxn modelId="{2EC85805-4906-49FD-B75D-37A295D89A08}" type="presParOf" srcId="{B82A10ED-E999-45C7-BBB6-36F19E570838}" destId="{940F8639-61D2-4C97-AD73-D33AFF439EAB}" srcOrd="8" destOrd="0" presId="urn:microsoft.com/office/officeart/2005/8/layout/vProcess5"/>
    <dgm:cxn modelId="{F5A966C7-8838-406D-AA05-4FBA87AA4AAE}" type="presParOf" srcId="{B82A10ED-E999-45C7-BBB6-36F19E570838}" destId="{637C9D0C-4ECF-4E4E-9223-31BB24D1E6C0}" srcOrd="9" destOrd="0" presId="urn:microsoft.com/office/officeart/2005/8/layout/vProcess5"/>
    <dgm:cxn modelId="{B398326A-C6BB-4951-B2A3-4A9D8B6B5AFD}" type="presParOf" srcId="{B82A10ED-E999-45C7-BBB6-36F19E570838}" destId="{BF23B0A9-EB44-46C4-B2D3-99A643C6499C}" srcOrd="10" destOrd="0" presId="urn:microsoft.com/office/officeart/2005/8/layout/vProcess5"/>
    <dgm:cxn modelId="{5328F00F-C196-4551-87DF-EBEEC0A4EDDC}" type="presParOf" srcId="{B82A10ED-E999-45C7-BBB6-36F19E570838}" destId="{E01029FB-264C-4A70-8735-C351374942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039A6-E1C2-4BCB-98E2-312CCF0036E4}">
      <dsp:nvSpPr>
        <dsp:cNvPr id="0" name=""/>
        <dsp:cNvSpPr/>
      </dsp:nvSpPr>
      <dsp:spPr>
        <a:xfrm>
          <a:off x="-9940" y="19935"/>
          <a:ext cx="11834231" cy="1242148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9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При проведении проверки заявителя группой проверки, на основании оригиналов подтверждающих документов, устанавливается фактическое наличие или отсутствие заявленных заявителем на ПКО специалистов, технических ресурсов, документов и сведений. По окончании проверки заявителя группой проверки оформляется</a:t>
          </a:r>
          <a:br>
            <a:rPr kumimoji="0" lang="ru-RU" sz="19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</a:br>
          <a:r>
            <a:rPr kumimoji="0" lang="ru-RU" sz="19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акт проверки </a:t>
          </a:r>
          <a:r>
            <a:rPr kumimoji="0" lang="ru-RU" sz="19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в соответствии с программой проверки. </a:t>
          </a:r>
          <a:endParaRPr lang="ru-RU" sz="1900" kern="1200" dirty="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26441" y="56316"/>
        <a:ext cx="10129022" cy="1169386"/>
      </dsp:txXfrm>
    </dsp:sp>
    <dsp:sp modelId="{8BB38B0D-9FC2-43C5-BC9E-147E9773304E}">
      <dsp:nvSpPr>
        <dsp:cNvPr id="0" name=""/>
        <dsp:cNvSpPr/>
      </dsp:nvSpPr>
      <dsp:spPr>
        <a:xfrm>
          <a:off x="0" y="1411817"/>
          <a:ext cx="11834231" cy="118186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9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Исходя из опыта и имеющихся у заявителя людских и технических ресурсов, определенных по результатам проверки, и на основании предоставленных заявителем во время проверки документов определяется </a:t>
          </a:r>
          <a:r>
            <a:rPr kumimoji="0" lang="ru-RU" sz="19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объем работ/услуг</a:t>
          </a:r>
          <a:r>
            <a:rPr kumimoji="0" lang="ru-RU" sz="19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, который способен выполнить заявитель по заявленным видам работ, услуг.</a:t>
          </a:r>
          <a:endParaRPr kumimoji="0" lang="ru-RU" sz="1900" b="0" i="0" u="none" strike="noStrike" kern="1200" cap="none" spc="0" normalizeH="0" baseline="0" noProof="0" dirty="0">
            <a:ln w="12700">
              <a:noFill/>
              <a:prstDash val="solid"/>
            </a:ln>
            <a:solidFill>
              <a:schemeClr val="tx1"/>
            </a:solidFill>
            <a:effectLst/>
            <a:uLnTx/>
            <a:uFill>
              <a:solidFill>
                <a:srgbClr val="FF0000"/>
              </a:solidFill>
            </a:uFill>
            <a:latin typeface="Franklin Gothic Book" panose="020B0503020102020204" pitchFamily="34" charset="0"/>
            <a:ea typeface="+mn-ea"/>
            <a:cs typeface="Arial" charset="0"/>
          </a:endParaRPr>
        </a:p>
      </dsp:txBody>
      <dsp:txXfrm>
        <a:off x="34616" y="1446433"/>
        <a:ext cx="9813619" cy="1112629"/>
      </dsp:txXfrm>
    </dsp:sp>
    <dsp:sp modelId="{05E1B73C-F407-4C80-B2B4-1A872568E792}">
      <dsp:nvSpPr>
        <dsp:cNvPr id="0" name=""/>
        <dsp:cNvSpPr/>
      </dsp:nvSpPr>
      <dsp:spPr>
        <a:xfrm>
          <a:off x="0" y="2759563"/>
          <a:ext cx="11834231" cy="118186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9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Требования к заявителю по наличию опыта, людских и технических ресурсов, необходимых для выполнения конкретного вида работ, оказанию конкретного вида услуг, устанавливаются </a:t>
          </a:r>
          <a:r>
            <a:rPr kumimoji="0" lang="ru-RU" sz="19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программой проверки </a:t>
          </a:r>
          <a:r>
            <a:rPr kumimoji="0" lang="ru-RU" sz="19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конкретного ПКО по видам работ, услуг.</a:t>
          </a:r>
          <a:endParaRPr kumimoji="0" lang="ru-RU" sz="1900" b="0" i="0" u="none" strike="noStrike" kern="1200" cap="none" spc="0" normalizeH="0" baseline="0" noProof="0" dirty="0">
            <a:ln w="12700">
              <a:noFill/>
              <a:prstDash val="solid"/>
            </a:ln>
            <a:solidFill>
              <a:schemeClr val="tx1"/>
            </a:solidFill>
            <a:effectLst/>
            <a:uLnTx/>
            <a:uFill>
              <a:solidFill>
                <a:srgbClr val="FF0000"/>
              </a:solidFill>
            </a:uFill>
            <a:latin typeface="Franklin Gothic Book" panose="020B0503020102020204" pitchFamily="34" charset="0"/>
            <a:ea typeface="+mn-ea"/>
            <a:cs typeface="Arial" charset="0"/>
          </a:endParaRPr>
        </a:p>
      </dsp:txBody>
      <dsp:txXfrm>
        <a:off x="34616" y="2794179"/>
        <a:ext cx="9828412" cy="1112629"/>
      </dsp:txXfrm>
    </dsp:sp>
    <dsp:sp modelId="{C9C32140-93F7-4961-B7D6-6A8250D11557}">
      <dsp:nvSpPr>
        <dsp:cNvPr id="0" name=""/>
        <dsp:cNvSpPr/>
      </dsp:nvSpPr>
      <dsp:spPr>
        <a:xfrm>
          <a:off x="0" y="4073732"/>
          <a:ext cx="11834231" cy="118186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9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Если программой проверки предусмотрены подвиды работ, услуг, то по каждому </a:t>
          </a:r>
          <a:r>
            <a:rPr lang="ru-RU" sz="2200" kern="1200" noProof="0" dirty="0" smtClean="0">
              <a:solidFill>
                <a:schemeClr val="tx1"/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+mn-cs"/>
            </a:rPr>
            <a:t>подвиду</a:t>
          </a:r>
          <a:r>
            <a:rPr kumimoji="0" lang="ru-RU" sz="19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 работ, услуг </a:t>
          </a:r>
          <a:r>
            <a:rPr kumimoji="0" lang="ru-RU" sz="19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определяется объем работ/услуг</a:t>
          </a:r>
          <a:r>
            <a:rPr kumimoji="0" lang="ru-RU" sz="19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Arial" charset="0"/>
            </a:rPr>
            <a:t>, который способен выполнить заявитель.</a:t>
          </a:r>
          <a:endParaRPr kumimoji="0" lang="ru-RU" sz="1900" b="0" i="0" u="none" strike="noStrike" kern="1200" cap="none" spc="0" normalizeH="0" baseline="0" noProof="0" dirty="0">
            <a:ln w="12700">
              <a:noFill/>
              <a:prstDash val="solid"/>
            </a:ln>
            <a:solidFill>
              <a:schemeClr val="tx1"/>
            </a:solidFill>
            <a:effectLst/>
            <a:uLnTx/>
            <a:uFill>
              <a:solidFill>
                <a:srgbClr val="FF0000"/>
              </a:solidFill>
            </a:uFill>
            <a:latin typeface="Franklin Gothic Book" panose="020B0503020102020204" pitchFamily="34" charset="0"/>
            <a:ea typeface="+mn-ea"/>
            <a:cs typeface="Arial" charset="0"/>
          </a:endParaRPr>
        </a:p>
      </dsp:txBody>
      <dsp:txXfrm>
        <a:off x="34616" y="4108348"/>
        <a:ext cx="9813619" cy="1112629"/>
      </dsp:txXfrm>
    </dsp:sp>
    <dsp:sp modelId="{81CCA2FD-F101-46C9-8604-C32A8D982AAD}">
      <dsp:nvSpPr>
        <dsp:cNvPr id="0" name=""/>
        <dsp:cNvSpPr/>
      </dsp:nvSpPr>
      <dsp:spPr>
        <a:xfrm>
          <a:off x="9689597" y="920270"/>
          <a:ext cx="768210" cy="768210"/>
        </a:xfrm>
        <a:prstGeom prst="downArrow">
          <a:avLst>
            <a:gd name="adj1" fmla="val 55000"/>
            <a:gd name="adj2" fmla="val 45000"/>
          </a:avLst>
        </a:prstGeom>
        <a:solidFill>
          <a:srgbClr val="005597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9862444" y="920270"/>
        <a:ext cx="422516" cy="578078"/>
      </dsp:txXfrm>
    </dsp:sp>
    <dsp:sp modelId="{CDCE3DFE-3252-4D25-B8E6-DC7807BD2F16}">
      <dsp:nvSpPr>
        <dsp:cNvPr id="0" name=""/>
        <dsp:cNvSpPr/>
      </dsp:nvSpPr>
      <dsp:spPr>
        <a:xfrm>
          <a:off x="10145377" y="2317016"/>
          <a:ext cx="768210" cy="768210"/>
        </a:xfrm>
        <a:prstGeom prst="downArrow">
          <a:avLst>
            <a:gd name="adj1" fmla="val 55000"/>
            <a:gd name="adj2" fmla="val 45000"/>
          </a:avLst>
        </a:prstGeom>
        <a:solidFill>
          <a:srgbClr val="005597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10318224" y="2317016"/>
        <a:ext cx="422516" cy="578078"/>
      </dsp:txXfrm>
    </dsp:sp>
    <dsp:sp modelId="{339D997C-F3DC-4176-999B-DC98301BF554}">
      <dsp:nvSpPr>
        <dsp:cNvPr id="0" name=""/>
        <dsp:cNvSpPr/>
      </dsp:nvSpPr>
      <dsp:spPr>
        <a:xfrm>
          <a:off x="10640623" y="3713762"/>
          <a:ext cx="768210" cy="768210"/>
        </a:xfrm>
        <a:prstGeom prst="downArrow">
          <a:avLst>
            <a:gd name="adj1" fmla="val 55000"/>
            <a:gd name="adj2" fmla="val 45000"/>
          </a:avLst>
        </a:prstGeom>
        <a:solidFill>
          <a:srgbClr val="005597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solidFill>
              <a:schemeClr val="tx1"/>
            </a:solidFill>
            <a:latin typeface="Franklin Gothic Book" panose="020B0503020102020204" pitchFamily="34" charset="0"/>
          </a:endParaRPr>
        </a:p>
      </dsp:txBody>
      <dsp:txXfrm>
        <a:off x="10813470" y="3713762"/>
        <a:ext cx="422516" cy="578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62CAAC1B-9D74-4E4C-B01C-C6B98E83C269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3" y="9441814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F51EA177-D644-4741-AF38-2DA4DB5DA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31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0"/>
            <a:ext cx="2949099" cy="498693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F01BE28F-4453-4B03-B6C0-0D07D7AA5643}" type="datetimeFigureOut">
              <a:rPr lang="ru-RU" smtClean="0"/>
              <a:pPr/>
              <a:t>28.05.2024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5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0648"/>
            <a:ext cx="2949099" cy="498692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58C2EC8C-EA1C-4BAA-8FD4-946F394C67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27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07956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80627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81102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61681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0604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38840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96054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0400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27737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2428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3488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97">
              <a:defRPr/>
            </a:pPr>
            <a:r>
              <a:rPr lang="ru-RU" dirty="0">
                <a:latin typeface="Franklin Gothic Book" panose="020B0503020102020204" pitchFamily="34" charset="0"/>
              </a:rPr>
              <a:t>  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5390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5004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614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97">
              <a:defRPr/>
            </a:pPr>
            <a:r>
              <a:rPr lang="ru-RU" dirty="0">
                <a:latin typeface="Franklin Gothic Book" panose="020B0503020102020204" pitchFamily="34" charset="0"/>
              </a:rPr>
              <a:t>  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5312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97">
              <a:defRPr/>
            </a:pPr>
            <a:r>
              <a:rPr lang="ru-RU" dirty="0">
                <a:latin typeface="Franklin Gothic Book" panose="020B0503020102020204" pitchFamily="34" charset="0"/>
              </a:rPr>
              <a:t>  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000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97">
              <a:defRPr/>
            </a:pPr>
            <a:r>
              <a:rPr lang="ru-RU" dirty="0">
                <a:latin typeface="Franklin Gothic Book" panose="020B0503020102020204" pitchFamily="34" charset="0"/>
              </a:rPr>
              <a:t>  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8408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497">
              <a:defRPr/>
            </a:pPr>
            <a:fld id="{58C2EC8C-EA1C-4BAA-8FD4-946F394C672D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5497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492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1248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938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5497">
              <a:defRPr/>
            </a:pPr>
            <a:r>
              <a:rPr lang="ru-RU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922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 userDrawn="1"/>
        </p:nvSpPr>
        <p:spPr bwMode="auto">
          <a:xfrm>
            <a:off x="1835152" y="728134"/>
            <a:ext cx="10356849" cy="48684"/>
          </a:xfrm>
          <a:prstGeom prst="rect">
            <a:avLst/>
          </a:prstGeom>
          <a:gradFill rotWithShape="1">
            <a:gsLst>
              <a:gs pos="0">
                <a:srgbClr val="254061"/>
              </a:gs>
              <a:gs pos="50000">
                <a:srgbClr val="254061"/>
              </a:gs>
              <a:gs pos="100000">
                <a:srgbClr val="C00000"/>
              </a:gs>
            </a:gsLst>
            <a:lin ang="0" scaled="1"/>
          </a:gra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ru-RU" altLang="ru-RU" sz="3200" dirty="0" smtClean="0"/>
          </a:p>
        </p:txBody>
      </p:sp>
      <p:sp>
        <p:nvSpPr>
          <p:cNvPr id="3" name="Прямоугольник 2"/>
          <p:cNvSpPr>
            <a:spLocks noChangeArrowheads="1"/>
          </p:cNvSpPr>
          <p:nvPr userDrawn="1"/>
        </p:nvSpPr>
        <p:spPr bwMode="auto">
          <a:xfrm>
            <a:off x="1" y="6436784"/>
            <a:ext cx="12196233" cy="48683"/>
          </a:xfrm>
          <a:prstGeom prst="rect">
            <a:avLst/>
          </a:prstGeom>
          <a:gradFill rotWithShape="1">
            <a:gsLst>
              <a:gs pos="0">
                <a:srgbClr val="254061"/>
              </a:gs>
              <a:gs pos="50000">
                <a:srgbClr val="254061"/>
              </a:gs>
              <a:gs pos="100000">
                <a:srgbClr val="C00000"/>
              </a:gs>
            </a:gsLst>
            <a:lin ang="0" scaled="1"/>
          </a:gra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ru-RU" altLang="ru-RU" sz="3200" dirty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C4D1-E87E-402A-9A0B-E9A16949F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90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6619875" cy="445324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781572" y="1363288"/>
            <a:ext cx="3673679" cy="445205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4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5984875" cy="445324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4"/>
          </p:nvPr>
        </p:nvSpPr>
        <p:spPr>
          <a:xfrm>
            <a:off x="7035800" y="1384300"/>
            <a:ext cx="4819299" cy="44323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5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9995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 smtClean="0"/>
              <a:t>ЗАГОЛОВКА</a:t>
            </a:r>
            <a:br>
              <a:rPr lang="ru-RU" dirty="0" smtClean="0"/>
            </a:br>
            <a:r>
              <a:rPr lang="ru-RU" dirty="0" smtClean="0"/>
              <a:t>В 2 СТРОКИ</a:t>
            </a:r>
            <a:endParaRPr lang="ru-RU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3891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16" hasCustomPrompt="1"/>
          </p:nvPr>
        </p:nvSpPr>
        <p:spPr>
          <a:xfrm>
            <a:off x="5574665" y="2208760"/>
            <a:ext cx="4482148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маркированного текста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17" hasCustomPrompt="1"/>
          </p:nvPr>
        </p:nvSpPr>
        <p:spPr>
          <a:xfrm>
            <a:off x="5574664" y="4226199"/>
            <a:ext cx="4482149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SzPct val="80000"/>
              <a:buFont typeface="+mj-lt"/>
              <a:buAutoNum type="arabicPeriod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нумерованного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883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5377450" y="1393826"/>
            <a:ext cx="4679364" cy="46513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1872262" y="5399513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695325" y="1389063"/>
            <a:ext cx="4420303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89441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698086" y="1387513"/>
            <a:ext cx="4877214" cy="465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6832865" y="5442375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5860195" y="1393825"/>
            <a:ext cx="4216036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79430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4314668" y="1388374"/>
            <a:ext cx="2244953" cy="2244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12"/>
          </p:nvPr>
        </p:nvSpPr>
        <p:spPr>
          <a:xfrm>
            <a:off x="4794644" y="1846420"/>
            <a:ext cx="1275956" cy="141120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7587642" y="1251200"/>
            <a:ext cx="4078358" cy="469047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774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6882236" y="1202414"/>
            <a:ext cx="3436400" cy="369724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0179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027739" y="1278732"/>
            <a:ext cx="402907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1276794" y="1916428"/>
            <a:ext cx="3395658" cy="33956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1228633" y="2034551"/>
            <a:ext cx="3159413" cy="3159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2"/>
          </p:nvPr>
        </p:nvSpPr>
        <p:spPr>
          <a:xfrm>
            <a:off x="2011993" y="2527299"/>
            <a:ext cx="1721808" cy="191630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505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10798174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070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1"/>
          </p:nvPr>
        </p:nvSpPr>
        <p:spPr>
          <a:xfrm>
            <a:off x="7227041" y="1326508"/>
            <a:ext cx="448799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Прямоугольник 28"/>
          <p:cNvSpPr/>
          <p:nvPr userDrawn="1"/>
        </p:nvSpPr>
        <p:spPr>
          <a:xfrm rot="18900000">
            <a:off x="949608" y="2114868"/>
            <a:ext cx="2939938" cy="2939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екст 35"/>
          <p:cNvSpPr>
            <a:spLocks noGrp="1"/>
          </p:cNvSpPr>
          <p:nvPr>
            <p:ph type="body" sz="quarter" idx="12"/>
          </p:nvPr>
        </p:nvSpPr>
        <p:spPr>
          <a:xfrm>
            <a:off x="1281901" y="2934834"/>
            <a:ext cx="2286800" cy="118204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0" y="1579225"/>
            <a:ext cx="6819900" cy="3994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9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1"/>
          </p:nvPr>
        </p:nvSpPr>
        <p:spPr>
          <a:xfrm>
            <a:off x="798038" y="3491345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3" name="Рисунок 3"/>
          <p:cNvSpPr>
            <a:spLocks noGrp="1"/>
          </p:cNvSpPr>
          <p:nvPr>
            <p:ph type="pic" sz="quarter" idx="14"/>
          </p:nvPr>
        </p:nvSpPr>
        <p:spPr>
          <a:xfrm rot="2680687">
            <a:off x="8094374" y="1798957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4" name="Рисунок 3"/>
          <p:cNvSpPr>
            <a:spLocks noGrp="1"/>
          </p:cNvSpPr>
          <p:nvPr>
            <p:ph type="pic" sz="quarter" idx="13"/>
          </p:nvPr>
        </p:nvSpPr>
        <p:spPr>
          <a:xfrm rot="2680687">
            <a:off x="4794629" y="1790646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5" name="Рисунок 3"/>
          <p:cNvSpPr>
            <a:spLocks noGrp="1"/>
          </p:cNvSpPr>
          <p:nvPr>
            <p:ph type="pic" sz="quarter" idx="12"/>
          </p:nvPr>
        </p:nvSpPr>
        <p:spPr>
          <a:xfrm rot="2680687">
            <a:off x="1504409" y="1770211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6" name="Текст 35"/>
          <p:cNvSpPr>
            <a:spLocks noGrp="1"/>
          </p:cNvSpPr>
          <p:nvPr>
            <p:ph type="body" sz="quarter" idx="15"/>
          </p:nvPr>
        </p:nvSpPr>
        <p:spPr>
          <a:xfrm>
            <a:off x="4092891" y="3494116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7" name="Текст 35"/>
          <p:cNvSpPr>
            <a:spLocks noGrp="1"/>
          </p:cNvSpPr>
          <p:nvPr>
            <p:ph type="body" sz="quarter" idx="16"/>
          </p:nvPr>
        </p:nvSpPr>
        <p:spPr>
          <a:xfrm>
            <a:off x="7409666" y="3485803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9222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0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28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420295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7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53332" y="1079317"/>
            <a:ext cx="10729067" cy="65030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300" b="1" cap="all" baseline="0">
                <a:solidFill>
                  <a:srgbClr val="19488C"/>
                </a:solidFill>
              </a:defRPr>
            </a:lvl1pPr>
          </a:lstStyle>
          <a:p>
            <a:r>
              <a:rPr lang="uk-UA" dirty="0" smtClean="0"/>
              <a:t>Заголовок слайда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53334" y="1729620"/>
            <a:ext cx="10729065" cy="4390571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0856451" y="368480"/>
            <a:ext cx="858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8D05C9-8B1E-8C46-BA1C-D80BC62A10FF}" type="slidenum">
              <a:rPr lang="en-US" sz="1200" smtClean="0">
                <a:solidFill>
                  <a:srgbClr val="FF0000"/>
                </a:solidFill>
              </a:rPr>
              <a:pPr/>
              <a:t>‹#›</a:t>
            </a:fld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1" y="197301"/>
            <a:ext cx="2714662" cy="611226"/>
          </a:xfrm>
          <a:prstGeom prst="rect">
            <a:avLst/>
          </a:prstGeom>
        </p:spPr>
      </p:pic>
      <p:pic>
        <p:nvPicPr>
          <p:cNvPr id="9" name="Picture 2" descr="D:\Work\Транснефть\Транснефть.материалы\Транснефть.материалы\1. Логотип\1. Лого ТН рус\Transneft_logo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2"/>
          <a:stretch/>
        </p:blipFill>
        <p:spPr bwMode="auto">
          <a:xfrm>
            <a:off x="301626" y="82560"/>
            <a:ext cx="2983736" cy="65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1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 bwMode="auto">
          <a:xfrm>
            <a:off x="0" y="15875"/>
            <a:ext cx="12192000" cy="665559"/>
          </a:xfrm>
          <a:prstGeom prst="rect">
            <a:avLst/>
          </a:prstGeom>
          <a:gradFill flip="none" rotWithShape="1">
            <a:gsLst>
              <a:gs pos="0">
                <a:srgbClr val="779FEF"/>
              </a:gs>
              <a:gs pos="50000">
                <a:srgbClr val="74B6F2"/>
              </a:gs>
              <a:gs pos="100000">
                <a:srgbClr val="CCECFF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0960" rIns="60960" rtlCol="0" anchor="ctr"/>
          <a:lstStyle/>
          <a:p>
            <a:pPr algn="ctr" defTabSz="1153555" eaLnBrk="0" hangingPunct="0">
              <a:buClr>
                <a:srgbClr val="00337D"/>
              </a:buClr>
              <a:buFont typeface="Symbol" pitchFamily="18" charset="2"/>
              <a:buNone/>
            </a:pPr>
            <a:endParaRPr lang="ru-RU" sz="2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F720-E8D4-4DA7-826A-FA47E88B1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0941" tIns="60941" rIns="60941" bIns="60941" rtlCol="0" anchor="ctr"/>
          <a:lstStyle/>
          <a:p>
            <a:pPr algn="ctr" defTabSz="1153217" eaLnBrk="0" hangingPunct="0">
              <a:buClr>
                <a:srgbClr val="00337D"/>
              </a:buClr>
              <a:buFont typeface="Symbol" pitchFamily="18" charset="2"/>
              <a:buNone/>
            </a:pPr>
            <a:endParaRPr lang="ru-RU" sz="2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9698" name="Picture 2" descr="\\df.ak.tn.corp\S\USR\pisarevas\Desktop\Transneft-Logo-RU-V-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965" y="46736"/>
            <a:ext cx="2195439" cy="5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1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D4B4-5F2F-4FE6-A1B2-34C80827F7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149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312573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10798174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1465284" y="166316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600" kern="1200" smtClean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9446024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366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312573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1494274" y="12405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600" kern="1200" smtClean="0">
                <a:solidFill>
                  <a:schemeClr val="accent1"/>
                </a:solidFill>
                <a:latin typeface="Franklin Gothic Book" panose="020B0503020102020204" pitchFamily="34" charset="0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9446025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5"/>
          <p:cNvSpPr>
            <a:spLocks noGrp="1"/>
          </p:cNvSpPr>
          <p:nvPr>
            <p:ph type="body" sz="quarter" idx="11"/>
          </p:nvPr>
        </p:nvSpPr>
        <p:spPr>
          <a:xfrm>
            <a:off x="711852" y="1286134"/>
            <a:ext cx="5023786" cy="4749614"/>
          </a:xfrm>
        </p:spPr>
        <p:txBody>
          <a:bodyPr/>
          <a:lstStyle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2"/>
          </p:nvPr>
        </p:nvSpPr>
        <p:spPr>
          <a:xfrm>
            <a:off x="6096000" y="1268413"/>
            <a:ext cx="5400675" cy="4749614"/>
          </a:xfrm>
        </p:spPr>
        <p:txBody>
          <a:bodyPr/>
          <a:lstStyle>
            <a:lvl2pPr marL="914400" indent="-457200">
              <a:buClr>
                <a:schemeClr val="accent3"/>
              </a:buClr>
              <a:buFont typeface="+mj-lt"/>
              <a:buAutoNum type="arabicPeriod"/>
              <a:defRPr/>
            </a:lvl2pPr>
            <a:lvl3pPr marL="1371600" indent="-457200">
              <a:buClr>
                <a:schemeClr val="accent3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3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320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5"/>
          <p:cNvSpPr>
            <a:spLocks noGrp="1"/>
          </p:cNvSpPr>
          <p:nvPr>
            <p:ph type="body" sz="quarter" idx="11"/>
          </p:nvPr>
        </p:nvSpPr>
        <p:spPr>
          <a:xfrm>
            <a:off x="711852" y="1286134"/>
            <a:ext cx="5023786" cy="4749614"/>
          </a:xfrm>
        </p:spPr>
        <p:txBody>
          <a:bodyPr/>
          <a:lstStyle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2"/>
          </p:nvPr>
        </p:nvSpPr>
        <p:spPr>
          <a:xfrm>
            <a:off x="6096000" y="1268413"/>
            <a:ext cx="5400675" cy="4749614"/>
          </a:xfrm>
        </p:spPr>
        <p:txBody>
          <a:bodyPr/>
          <a:lstStyle>
            <a:lvl2pPr marL="914400" indent="-457200">
              <a:buClr>
                <a:schemeClr val="accent3"/>
              </a:buClr>
              <a:buFont typeface="+mj-lt"/>
              <a:buAutoNum type="arabicPeriod"/>
              <a:defRPr/>
            </a:lvl2pPr>
            <a:lvl3pPr marL="1371600" indent="-457200">
              <a:buClr>
                <a:schemeClr val="accent3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3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75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3247179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2"/>
          </p:nvPr>
        </p:nvSpPr>
        <p:spPr>
          <a:xfrm>
            <a:off x="429577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35"/>
          <p:cNvSpPr>
            <a:spLocks noGrp="1"/>
          </p:cNvSpPr>
          <p:nvPr>
            <p:ph type="body" sz="quarter" idx="13"/>
          </p:nvPr>
        </p:nvSpPr>
        <p:spPr>
          <a:xfrm>
            <a:off x="789622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392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701749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5553"/>
            <a:ext cx="12191999" cy="2884172"/>
          </a:xfrm>
        </p:spPr>
        <p:txBody>
          <a:bodyPr/>
          <a:lstStyle/>
          <a:p>
            <a:endParaRPr lang="ru-RU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3"/>
          </p:nvPr>
        </p:nvSpPr>
        <p:spPr>
          <a:xfrm>
            <a:off x="6462786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990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8412"/>
            <a:ext cx="12191999" cy="46815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0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7481758" y="1387165"/>
            <a:ext cx="3865313" cy="430111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12788" y="1401287"/>
            <a:ext cx="6294437" cy="43105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630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24663" y="1377536"/>
            <a:ext cx="9946518" cy="192380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12788" y="3575050"/>
            <a:ext cx="9958387" cy="23383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1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6619875" cy="445324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781572" y="1363288"/>
            <a:ext cx="3673679" cy="445205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1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5984875" cy="445324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4"/>
          </p:nvPr>
        </p:nvSpPr>
        <p:spPr>
          <a:xfrm>
            <a:off x="7035800" y="1384300"/>
            <a:ext cx="4819299" cy="44323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155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 smtClean="0"/>
              <a:t>ЗАГОЛОВКА</a:t>
            </a:r>
            <a:br>
              <a:rPr lang="ru-RU" dirty="0" smtClean="0"/>
            </a:br>
            <a:r>
              <a:rPr lang="ru-RU" dirty="0" smtClean="0"/>
              <a:t>В 2 СТРОКИ</a:t>
            </a:r>
            <a:endParaRPr lang="ru-RU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4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3247179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2"/>
          </p:nvPr>
        </p:nvSpPr>
        <p:spPr>
          <a:xfrm>
            <a:off x="429577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35"/>
          <p:cNvSpPr>
            <a:spLocks noGrp="1"/>
          </p:cNvSpPr>
          <p:nvPr>
            <p:ph type="body" sz="quarter" idx="13"/>
          </p:nvPr>
        </p:nvSpPr>
        <p:spPr>
          <a:xfrm>
            <a:off x="789622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434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16" hasCustomPrompt="1"/>
          </p:nvPr>
        </p:nvSpPr>
        <p:spPr>
          <a:xfrm>
            <a:off x="5574665" y="2208760"/>
            <a:ext cx="4482148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маркированного текста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17" hasCustomPrompt="1"/>
          </p:nvPr>
        </p:nvSpPr>
        <p:spPr>
          <a:xfrm>
            <a:off x="5574664" y="4226199"/>
            <a:ext cx="4482149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SzPct val="80000"/>
              <a:buFont typeface="+mj-lt"/>
              <a:buAutoNum type="arabicPeriod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нумерованного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42884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5377450" y="1393826"/>
            <a:ext cx="4679364" cy="46513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1872262" y="5399513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695325" y="1389063"/>
            <a:ext cx="4420303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931928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698086" y="1387513"/>
            <a:ext cx="4877214" cy="465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6832865" y="5442375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5860195" y="1393825"/>
            <a:ext cx="4216036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12153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4314668" y="1388374"/>
            <a:ext cx="2244953" cy="2244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12"/>
          </p:nvPr>
        </p:nvSpPr>
        <p:spPr>
          <a:xfrm>
            <a:off x="4794644" y="1846420"/>
            <a:ext cx="1275956" cy="141120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7587642" y="1251200"/>
            <a:ext cx="4078358" cy="469047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3976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6882236" y="1202414"/>
            <a:ext cx="3436400" cy="369724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582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027739" y="1278732"/>
            <a:ext cx="402907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1276794" y="1916428"/>
            <a:ext cx="3395658" cy="33956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1228633" y="2034551"/>
            <a:ext cx="3159413" cy="3159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2"/>
          </p:nvPr>
        </p:nvSpPr>
        <p:spPr>
          <a:xfrm>
            <a:off x="2011993" y="2527299"/>
            <a:ext cx="1721808" cy="191630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451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1"/>
          </p:nvPr>
        </p:nvSpPr>
        <p:spPr>
          <a:xfrm>
            <a:off x="7227041" y="1326508"/>
            <a:ext cx="448799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Прямоугольник 28"/>
          <p:cNvSpPr/>
          <p:nvPr userDrawn="1"/>
        </p:nvSpPr>
        <p:spPr>
          <a:xfrm rot="18900000">
            <a:off x="949608" y="2114868"/>
            <a:ext cx="2939938" cy="2939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екст 35"/>
          <p:cNvSpPr>
            <a:spLocks noGrp="1"/>
          </p:cNvSpPr>
          <p:nvPr>
            <p:ph type="body" sz="quarter" idx="12"/>
          </p:nvPr>
        </p:nvSpPr>
        <p:spPr>
          <a:xfrm>
            <a:off x="1281901" y="2934834"/>
            <a:ext cx="2286800" cy="118204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0" y="1579225"/>
            <a:ext cx="6819900" cy="3994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35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1"/>
          </p:nvPr>
        </p:nvSpPr>
        <p:spPr>
          <a:xfrm>
            <a:off x="798038" y="3491345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3" name="Рисунок 3"/>
          <p:cNvSpPr>
            <a:spLocks noGrp="1"/>
          </p:cNvSpPr>
          <p:nvPr>
            <p:ph type="pic" sz="quarter" idx="14"/>
          </p:nvPr>
        </p:nvSpPr>
        <p:spPr>
          <a:xfrm rot="2680687">
            <a:off x="8094374" y="1798957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4" name="Рисунок 3"/>
          <p:cNvSpPr>
            <a:spLocks noGrp="1"/>
          </p:cNvSpPr>
          <p:nvPr>
            <p:ph type="pic" sz="quarter" idx="13"/>
          </p:nvPr>
        </p:nvSpPr>
        <p:spPr>
          <a:xfrm rot="2680687">
            <a:off x="4794629" y="1790646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5" name="Рисунок 3"/>
          <p:cNvSpPr>
            <a:spLocks noGrp="1"/>
          </p:cNvSpPr>
          <p:nvPr>
            <p:ph type="pic" sz="quarter" idx="12"/>
          </p:nvPr>
        </p:nvSpPr>
        <p:spPr>
          <a:xfrm rot="2680687">
            <a:off x="1504409" y="1770211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6" name="Текст 35"/>
          <p:cNvSpPr>
            <a:spLocks noGrp="1"/>
          </p:cNvSpPr>
          <p:nvPr>
            <p:ph type="body" sz="quarter" idx="15"/>
          </p:nvPr>
        </p:nvSpPr>
        <p:spPr>
          <a:xfrm>
            <a:off x="4092891" y="3494116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7" name="Текст 35"/>
          <p:cNvSpPr>
            <a:spLocks noGrp="1"/>
          </p:cNvSpPr>
          <p:nvPr>
            <p:ph type="body" sz="quarter" idx="16"/>
          </p:nvPr>
        </p:nvSpPr>
        <p:spPr>
          <a:xfrm>
            <a:off x="7409666" y="3485803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221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5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11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5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6238" t="69983" r="16838"/>
          <a:stretch/>
        </p:blipFill>
        <p:spPr>
          <a:xfrm>
            <a:off x="0" y="4269934"/>
            <a:ext cx="12192000" cy="258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6474" y="4599903"/>
            <a:ext cx="7921079" cy="456147"/>
          </a:xfrm>
          <a:ln>
            <a:noFill/>
          </a:ln>
        </p:spPr>
        <p:txBody>
          <a:bodyPr>
            <a:noAutofit/>
          </a:bodyPr>
          <a:lstStyle>
            <a:lvl1pPr algn="l">
              <a:defRPr sz="3600" b="1">
                <a:solidFill>
                  <a:srgbClr val="19488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bg-BG" dirty="0" smtClean="0"/>
              <a:t>НАЗВАНИЕ ПРЕЗЕНТАЦИИ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615812" y="5185664"/>
            <a:ext cx="6424005" cy="157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>
                <a:solidFill>
                  <a:srgbClr val="19488C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ru-RU" sz="1400" b="0" dirty="0" smtClean="0"/>
              <a:t>ДОКЛАДЧИК:</a:t>
            </a:r>
          </a:p>
          <a:p>
            <a:endParaRPr lang="ru-RU" sz="1400" dirty="0" smtClean="0"/>
          </a:p>
          <a:p>
            <a:r>
              <a:rPr lang="ru-RU" sz="1400" b="0" dirty="0" smtClean="0"/>
              <a:t>ЧЧ месяц ГГГГ г.</a:t>
            </a:r>
            <a:endParaRPr lang="bg-BG" sz="1400" b="0" dirty="0" smtClean="0"/>
          </a:p>
        </p:txBody>
      </p:sp>
      <p:pic>
        <p:nvPicPr>
          <p:cNvPr id="1026" name="Picture 2" descr="D:\Work\Транснефть\Транснефть.материалы\Транснефть.материалы\1. Логотип\1. Лого ТН рус\Transneft_logo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6" y="5332341"/>
            <a:ext cx="4752975" cy="14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7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10798174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250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5"/>
          <p:cNvSpPr>
            <a:spLocks noGrp="1"/>
          </p:cNvSpPr>
          <p:nvPr>
            <p:ph type="body" sz="quarter" idx="11"/>
          </p:nvPr>
        </p:nvSpPr>
        <p:spPr>
          <a:xfrm>
            <a:off x="711852" y="1286134"/>
            <a:ext cx="5023786" cy="4749614"/>
          </a:xfrm>
        </p:spPr>
        <p:txBody>
          <a:bodyPr/>
          <a:lstStyle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2"/>
          </p:nvPr>
        </p:nvSpPr>
        <p:spPr>
          <a:xfrm>
            <a:off x="6096000" y="1268413"/>
            <a:ext cx="5400675" cy="4749614"/>
          </a:xfrm>
        </p:spPr>
        <p:txBody>
          <a:bodyPr/>
          <a:lstStyle>
            <a:lvl2pPr marL="914400" indent="-457200">
              <a:buClr>
                <a:schemeClr val="accent3"/>
              </a:buClr>
              <a:buFont typeface="+mj-lt"/>
              <a:buAutoNum type="arabicPeriod"/>
              <a:defRPr/>
            </a:lvl2pPr>
            <a:lvl3pPr marL="1371600" indent="-457200">
              <a:buClr>
                <a:schemeClr val="accent3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3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360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3247179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2"/>
          </p:nvPr>
        </p:nvSpPr>
        <p:spPr>
          <a:xfrm>
            <a:off x="429577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35"/>
          <p:cNvSpPr>
            <a:spLocks noGrp="1"/>
          </p:cNvSpPr>
          <p:nvPr>
            <p:ph type="body" sz="quarter" idx="13"/>
          </p:nvPr>
        </p:nvSpPr>
        <p:spPr>
          <a:xfrm>
            <a:off x="789622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824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3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701749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5553"/>
            <a:ext cx="12191999" cy="2884172"/>
          </a:xfrm>
        </p:spPr>
        <p:txBody>
          <a:bodyPr/>
          <a:lstStyle/>
          <a:p>
            <a:endParaRPr lang="ru-RU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3"/>
          </p:nvPr>
        </p:nvSpPr>
        <p:spPr>
          <a:xfrm>
            <a:off x="6462786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971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8412"/>
            <a:ext cx="12191999" cy="46815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18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7481758" y="1387165"/>
            <a:ext cx="3865313" cy="430111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12788" y="1401287"/>
            <a:ext cx="6294437" cy="43105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863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24663" y="1377536"/>
            <a:ext cx="9946518" cy="192380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12788" y="3575050"/>
            <a:ext cx="9958387" cy="23383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6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6619875" cy="445324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781572" y="1363288"/>
            <a:ext cx="3673679" cy="445205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2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701749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5553"/>
            <a:ext cx="12191999" cy="2884172"/>
          </a:xfrm>
        </p:spPr>
        <p:txBody>
          <a:bodyPr/>
          <a:lstStyle/>
          <a:p>
            <a:endParaRPr lang="ru-RU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3"/>
          </p:nvPr>
        </p:nvSpPr>
        <p:spPr>
          <a:xfrm>
            <a:off x="6462786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095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5984875" cy="445324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4"/>
          </p:nvPr>
        </p:nvSpPr>
        <p:spPr>
          <a:xfrm>
            <a:off x="7035800" y="1384300"/>
            <a:ext cx="4819299" cy="44323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9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73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 smtClean="0"/>
              <a:t>ЗАГОЛОВКА</a:t>
            </a:r>
            <a:br>
              <a:rPr lang="ru-RU" dirty="0" smtClean="0"/>
            </a:br>
            <a:r>
              <a:rPr lang="ru-RU" dirty="0" smtClean="0"/>
              <a:t>В 2 СТРОКИ</a:t>
            </a:r>
            <a:endParaRPr lang="ru-RU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117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16" hasCustomPrompt="1"/>
          </p:nvPr>
        </p:nvSpPr>
        <p:spPr>
          <a:xfrm>
            <a:off x="5574665" y="2208760"/>
            <a:ext cx="4482148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маркированного текста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17" hasCustomPrompt="1"/>
          </p:nvPr>
        </p:nvSpPr>
        <p:spPr>
          <a:xfrm>
            <a:off x="5574664" y="4226199"/>
            <a:ext cx="4482149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SzPct val="80000"/>
              <a:buFont typeface="+mj-lt"/>
              <a:buAutoNum type="arabicPeriod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нумерованного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153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5377450" y="1393826"/>
            <a:ext cx="4679364" cy="46513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1872262" y="5399513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695325" y="1389063"/>
            <a:ext cx="4420303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119318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698086" y="1387513"/>
            <a:ext cx="4877214" cy="465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6832865" y="5442375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5860195" y="1393825"/>
            <a:ext cx="4216036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42368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4314668" y="1388374"/>
            <a:ext cx="2244953" cy="2244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12"/>
          </p:nvPr>
        </p:nvSpPr>
        <p:spPr>
          <a:xfrm>
            <a:off x="4794644" y="1846420"/>
            <a:ext cx="1275956" cy="141120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7587642" y="1251200"/>
            <a:ext cx="4078358" cy="469047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715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6882236" y="1202414"/>
            <a:ext cx="3436400" cy="369724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556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027739" y="1278732"/>
            <a:ext cx="402907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1276794" y="1916428"/>
            <a:ext cx="3395658" cy="33956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1228633" y="2034551"/>
            <a:ext cx="3159413" cy="3159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2"/>
          </p:nvPr>
        </p:nvSpPr>
        <p:spPr>
          <a:xfrm>
            <a:off x="2011993" y="2527299"/>
            <a:ext cx="1721808" cy="191630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268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1"/>
          </p:nvPr>
        </p:nvSpPr>
        <p:spPr>
          <a:xfrm>
            <a:off x="7227041" y="1326508"/>
            <a:ext cx="448799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Прямоугольник 28"/>
          <p:cNvSpPr/>
          <p:nvPr userDrawn="1"/>
        </p:nvSpPr>
        <p:spPr>
          <a:xfrm rot="18900000">
            <a:off x="949608" y="2114868"/>
            <a:ext cx="2939938" cy="2939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екст 35"/>
          <p:cNvSpPr>
            <a:spLocks noGrp="1"/>
          </p:cNvSpPr>
          <p:nvPr>
            <p:ph type="body" sz="quarter" idx="12"/>
          </p:nvPr>
        </p:nvSpPr>
        <p:spPr>
          <a:xfrm>
            <a:off x="1281901" y="2934834"/>
            <a:ext cx="2286800" cy="118204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0" y="1579225"/>
            <a:ext cx="6819900" cy="3994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49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8412"/>
            <a:ext cx="12191999" cy="46815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4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1"/>
          </p:nvPr>
        </p:nvSpPr>
        <p:spPr>
          <a:xfrm>
            <a:off x="798038" y="3491345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3" name="Рисунок 3"/>
          <p:cNvSpPr>
            <a:spLocks noGrp="1"/>
          </p:cNvSpPr>
          <p:nvPr>
            <p:ph type="pic" sz="quarter" idx="14"/>
          </p:nvPr>
        </p:nvSpPr>
        <p:spPr>
          <a:xfrm rot="2680687">
            <a:off x="8094374" y="1798957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4" name="Рисунок 3"/>
          <p:cNvSpPr>
            <a:spLocks noGrp="1"/>
          </p:cNvSpPr>
          <p:nvPr>
            <p:ph type="pic" sz="quarter" idx="13"/>
          </p:nvPr>
        </p:nvSpPr>
        <p:spPr>
          <a:xfrm rot="2680687">
            <a:off x="4794629" y="1790646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5" name="Рисунок 3"/>
          <p:cNvSpPr>
            <a:spLocks noGrp="1"/>
          </p:cNvSpPr>
          <p:nvPr>
            <p:ph type="pic" sz="quarter" idx="12"/>
          </p:nvPr>
        </p:nvSpPr>
        <p:spPr>
          <a:xfrm rot="2680687">
            <a:off x="1504409" y="1770211"/>
            <a:ext cx="1217830" cy="121783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6" name="Текст 35"/>
          <p:cNvSpPr>
            <a:spLocks noGrp="1"/>
          </p:cNvSpPr>
          <p:nvPr>
            <p:ph type="body" sz="quarter" idx="15"/>
          </p:nvPr>
        </p:nvSpPr>
        <p:spPr>
          <a:xfrm>
            <a:off x="4092891" y="3494116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7" name="Текст 35"/>
          <p:cNvSpPr>
            <a:spLocks noGrp="1"/>
          </p:cNvSpPr>
          <p:nvPr>
            <p:ph type="body" sz="quarter" idx="16"/>
          </p:nvPr>
        </p:nvSpPr>
        <p:spPr>
          <a:xfrm>
            <a:off x="7409666" y="3485803"/>
            <a:ext cx="2560321" cy="168542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983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4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5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6238" t="69983" r="16838"/>
          <a:stretch/>
        </p:blipFill>
        <p:spPr>
          <a:xfrm>
            <a:off x="0" y="4269934"/>
            <a:ext cx="12192000" cy="258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6474" y="4599903"/>
            <a:ext cx="7921079" cy="456147"/>
          </a:xfrm>
          <a:ln>
            <a:noFill/>
          </a:ln>
        </p:spPr>
        <p:txBody>
          <a:bodyPr>
            <a:noAutofit/>
          </a:bodyPr>
          <a:lstStyle>
            <a:lvl1pPr algn="l">
              <a:defRPr sz="3600" b="1">
                <a:solidFill>
                  <a:srgbClr val="19488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bg-BG" dirty="0" smtClean="0"/>
              <a:t>НАЗВАНИЕ ПРЕЗЕНТАЦИИ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615812" y="5185664"/>
            <a:ext cx="6424005" cy="157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>
                <a:solidFill>
                  <a:srgbClr val="19488C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ru-RU" sz="1400" b="0" dirty="0" smtClean="0"/>
              <a:t>ДОКЛАДЧИК:</a:t>
            </a:r>
          </a:p>
          <a:p>
            <a:endParaRPr lang="ru-RU" sz="1400" dirty="0" smtClean="0"/>
          </a:p>
          <a:p>
            <a:r>
              <a:rPr lang="ru-RU" sz="1400" b="0" dirty="0" smtClean="0"/>
              <a:t>ЧЧ месяц ГГГГ г.</a:t>
            </a:r>
            <a:endParaRPr lang="bg-BG" sz="1400" b="0" dirty="0" smtClean="0"/>
          </a:p>
        </p:txBody>
      </p:sp>
      <p:pic>
        <p:nvPicPr>
          <p:cNvPr id="1026" name="Picture 2" descr="D:\Work\Транснефть\Транснефть.материалы\Транснефть.материалы\1. Логотип\1. Лого ТН рус\Transneft_logo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6" y="5332341"/>
            <a:ext cx="4752975" cy="14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8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061829"/>
      </p:ext>
    </p:extLst>
  </p:cSld>
  <p:clrMapOvr>
    <a:masterClrMapping/>
  </p:clrMapOvr>
  <p:transition>
    <p:cut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7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53332" y="1079317"/>
            <a:ext cx="10729067" cy="65030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3300" b="1" cap="all" baseline="0">
                <a:solidFill>
                  <a:srgbClr val="19488C"/>
                </a:solidFill>
              </a:defRPr>
            </a:lvl1pPr>
          </a:lstStyle>
          <a:p>
            <a:r>
              <a:rPr lang="uk-UA" dirty="0" smtClean="0"/>
              <a:t>Заголовок слайда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53334" y="1729620"/>
            <a:ext cx="10729065" cy="4390571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0856451" y="368480"/>
            <a:ext cx="858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Franklin Gothic Book"/>
                <a:ea typeface="+mn-ea"/>
                <a:cs typeface="Franklin Gothic Book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8D05C9-8B1E-8C46-BA1C-D80BC62A10FF}" type="slidenum">
              <a:rPr lang="en-US" sz="1200" smtClean="0">
                <a:solidFill>
                  <a:srgbClr val="FF0000"/>
                </a:solidFill>
              </a:rPr>
              <a:pPr/>
              <a:t>‹#›</a:t>
            </a:fld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1" y="197301"/>
            <a:ext cx="2714662" cy="611226"/>
          </a:xfrm>
          <a:prstGeom prst="rect">
            <a:avLst/>
          </a:prstGeom>
        </p:spPr>
      </p:pic>
      <p:pic>
        <p:nvPicPr>
          <p:cNvPr id="9" name="Picture 2" descr="D:\Work\Транснефть\Транснефть.материалы\Транснефть.материалы\1. Логотип\1. Лого ТН рус\Transneft_logo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2"/>
          <a:stretch/>
        </p:blipFill>
        <p:spPr bwMode="auto">
          <a:xfrm>
            <a:off x="301626" y="82560"/>
            <a:ext cx="2983736" cy="65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5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 bwMode="auto">
          <a:xfrm>
            <a:off x="0" y="15875"/>
            <a:ext cx="12192000" cy="665559"/>
          </a:xfrm>
          <a:prstGeom prst="rect">
            <a:avLst/>
          </a:prstGeom>
          <a:gradFill flip="none" rotWithShape="1">
            <a:gsLst>
              <a:gs pos="0">
                <a:srgbClr val="779FEF"/>
              </a:gs>
              <a:gs pos="50000">
                <a:srgbClr val="74B6F2"/>
              </a:gs>
              <a:gs pos="100000">
                <a:srgbClr val="CCECFF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0960" rIns="60960" rtlCol="0" anchor="ctr"/>
          <a:lstStyle/>
          <a:p>
            <a:pPr algn="ctr" defTabSz="1153555" eaLnBrk="0" hangingPunct="0">
              <a:buClr>
                <a:srgbClr val="00337D"/>
              </a:buClr>
              <a:buFont typeface="Symbol" pitchFamily="18" charset="2"/>
              <a:buNone/>
            </a:pPr>
            <a:endParaRPr lang="ru-RU" sz="2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F720-E8D4-4DA7-826A-FA47E88B1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0941" tIns="60941" rIns="60941" bIns="60941" rtlCol="0" anchor="ctr"/>
          <a:lstStyle/>
          <a:p>
            <a:pPr algn="ctr" defTabSz="1153217" eaLnBrk="0" hangingPunct="0">
              <a:buClr>
                <a:srgbClr val="00337D"/>
              </a:buClr>
              <a:buFont typeface="Symbol" pitchFamily="18" charset="2"/>
              <a:buNone/>
            </a:pPr>
            <a:endParaRPr lang="ru-RU" sz="2667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9698" name="Picture 2" descr="\\df.ak.tn.corp\S\USR\pisarevas\Desktop\Transneft-Logo-RU-V-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965" y="46736"/>
            <a:ext cx="2195439" cy="5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0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7481758" y="1387165"/>
            <a:ext cx="3865313" cy="430111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12788" y="1401287"/>
            <a:ext cx="6294437" cy="431053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942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24663" y="1377536"/>
            <a:ext cx="9946518" cy="192380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12788" y="3575050"/>
            <a:ext cx="9958387" cy="23383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4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kUpDiag">
          <a:fgClr>
            <a:schemeClr val="tx2"/>
          </a:fgClr>
          <a:bgClr>
            <a:schemeClr val="bg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icture 4" descr="ТН"/>
          <p:cNvSpPr>
            <a:spLocks noChangeAspect="1" noChangeArrowheads="1"/>
          </p:cNvSpPr>
          <p:nvPr/>
        </p:nvSpPr>
        <p:spPr bwMode="auto">
          <a:xfrm>
            <a:off x="25400" y="59267"/>
            <a:ext cx="1735667" cy="7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3200" dirty="0" smtClean="0"/>
          </a:p>
        </p:txBody>
      </p:sp>
      <p:sp>
        <p:nvSpPr>
          <p:cNvPr id="7465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63301" y="6460067"/>
            <a:ext cx="960967" cy="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876" tIns="63937" rIns="127876" bIns="639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33" b="1">
                <a:solidFill>
                  <a:srgbClr val="29428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6822381-3DC1-47F7-ACC9-43084E2C80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89718" y="1"/>
            <a:ext cx="9436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6" tIns="45671" rIns="91336" bIns="4567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4448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2942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29428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29428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29428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294280"/>
          </a:solidFill>
          <a:latin typeface="Arial" charset="0"/>
        </a:defRPr>
      </a:lvl5pPr>
      <a:lvl6pPr marL="608902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294280"/>
          </a:solidFill>
          <a:latin typeface="Arial" charset="0"/>
        </a:defRPr>
      </a:lvl6pPr>
      <a:lvl7pPr marL="1217806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294280"/>
          </a:solidFill>
          <a:latin typeface="Arial" charset="0"/>
        </a:defRPr>
      </a:lvl7pPr>
      <a:lvl8pPr marL="1826704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294280"/>
          </a:solidFill>
          <a:latin typeface="Arial" charset="0"/>
        </a:defRPr>
      </a:lvl8pPr>
      <a:lvl9pPr marL="2435607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294280"/>
          </a:solidFill>
          <a:latin typeface="Arial" charset="0"/>
        </a:defRPr>
      </a:lvl9pPr>
    </p:titleStyle>
    <p:bodyStyle>
      <a:lvl1pPr marL="455073" indent="-455073" algn="l" rtl="0" eaLnBrk="0" fontAlgn="base" hangingPunct="0">
        <a:spcBef>
          <a:spcPct val="0"/>
        </a:spcBef>
        <a:spcAft>
          <a:spcPct val="40000"/>
        </a:spcAft>
        <a:buChar char="•"/>
        <a:defRPr sz="3067">
          <a:solidFill>
            <a:srgbClr val="294280"/>
          </a:solidFill>
          <a:latin typeface="+mn-lt"/>
          <a:ea typeface="+mn-ea"/>
          <a:cs typeface="+mn-cs"/>
        </a:defRPr>
      </a:lvl1pPr>
      <a:lvl2pPr marL="988459" indent="-378875" algn="l" rtl="0" eaLnBrk="0" fontAlgn="base" hangingPunct="0">
        <a:spcBef>
          <a:spcPct val="0"/>
        </a:spcBef>
        <a:spcAft>
          <a:spcPct val="40000"/>
        </a:spcAft>
        <a:buChar char="–"/>
        <a:defRPr sz="2533">
          <a:solidFill>
            <a:srgbClr val="294280"/>
          </a:solidFill>
          <a:latin typeface="+mn-lt"/>
        </a:defRPr>
      </a:lvl2pPr>
      <a:lvl3pPr marL="1521846" indent="-302676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rgbClr val="294280"/>
          </a:solidFill>
          <a:latin typeface="+mn-lt"/>
        </a:defRPr>
      </a:lvl3pPr>
      <a:lvl4pPr marL="2129313" indent="-302676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4pPr>
      <a:lvl5pPr marL="2738898" indent="-302676" algn="l" rtl="0" eaLnBrk="0" fontAlgn="base" hangingPunct="0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3348959" indent="-304452" algn="l" rtl="0" fontAlgn="base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6pPr>
      <a:lvl7pPr marL="3957861" indent="-304452" algn="l" rtl="0" fontAlgn="base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7pPr>
      <a:lvl8pPr marL="4566762" indent="-304452" algn="l" rtl="0" fontAlgn="base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8pPr>
      <a:lvl9pPr marL="5175667" indent="-304452" algn="l" rtl="0" fontAlgn="base">
        <a:spcBef>
          <a:spcPct val="2000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78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02" algn="l" defTabSz="12178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06" algn="l" defTabSz="12178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04" algn="l" defTabSz="12178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07" algn="l" defTabSz="12178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508" algn="l" defTabSz="12178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410" algn="l" defTabSz="12178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311" algn="l" defTabSz="12178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214" algn="l" defTabSz="121780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325" y="1989138"/>
            <a:ext cx="10801350" cy="242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590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1" r:id="rId23"/>
    <p:sldLayoutId id="2147483702" r:id="rId24"/>
    <p:sldLayoutId id="2147483703" r:id="rId25"/>
    <p:sldLayoutId id="2147483704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00559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242">
          <p15:clr>
            <a:srgbClr val="F26B43"/>
          </p15:clr>
        </p15:guide>
        <p15:guide id="5" pos="892">
          <p15:clr>
            <a:srgbClr val="F26B43"/>
          </p15:clr>
        </p15:guide>
        <p15:guide id="6" pos="1345">
          <p15:clr>
            <a:srgbClr val="F26B43"/>
          </p15:clr>
        </p15:guide>
        <p15:guide id="7" pos="1799">
          <p15:clr>
            <a:srgbClr val="F26B43"/>
          </p15:clr>
        </p15:guide>
        <p15:guide id="8" pos="2252">
          <p15:clr>
            <a:srgbClr val="F26B43"/>
          </p15:clr>
        </p15:guide>
        <p15:guide id="9" pos="2706">
          <p15:clr>
            <a:srgbClr val="F26B43"/>
          </p15:clr>
        </p15:guide>
        <p15:guide id="10" pos="3160">
          <p15:clr>
            <a:srgbClr val="F26B43"/>
          </p15:clr>
        </p15:guide>
        <p15:guide id="11" pos="3613">
          <p15:clr>
            <a:srgbClr val="F26B43"/>
          </p15:clr>
        </p15:guide>
        <p15:guide id="12" pos="4067">
          <p15:clr>
            <a:srgbClr val="F26B43"/>
          </p15:clr>
        </p15:guide>
        <p15:guide id="13" pos="4520">
          <p15:clr>
            <a:srgbClr val="F26B43"/>
          </p15:clr>
        </p15:guide>
        <p15:guide id="14" pos="4974">
          <p15:clr>
            <a:srgbClr val="F26B43"/>
          </p15:clr>
        </p15:guide>
        <p15:guide id="15" pos="5428">
          <p15:clr>
            <a:srgbClr val="F26B43"/>
          </p15:clr>
        </p15:guide>
        <p15:guide id="16" pos="5881">
          <p15:clr>
            <a:srgbClr val="F26B43"/>
          </p15:clr>
        </p15:guide>
        <p15:guide id="17" pos="6335">
          <p15:clr>
            <a:srgbClr val="F26B43"/>
          </p15:clr>
        </p15:guide>
        <p15:guide id="18" pos="6788">
          <p15:clr>
            <a:srgbClr val="F26B43"/>
          </p15:clr>
        </p15:guide>
        <p15:guide id="19" orient="horz" pos="799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1706">
          <p15:clr>
            <a:srgbClr val="F26B43"/>
          </p15:clr>
        </p15:guide>
        <p15:guide id="22" orient="horz" pos="2160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pos="665">
          <p15:clr>
            <a:srgbClr val="F26B43"/>
          </p15:clr>
        </p15:guide>
        <p15:guide id="27" pos="1118">
          <p15:clr>
            <a:srgbClr val="F26B43"/>
          </p15:clr>
        </p15:guide>
        <p15:guide id="28" pos="1572">
          <p15:clr>
            <a:srgbClr val="F26B43"/>
          </p15:clr>
        </p15:guide>
        <p15:guide id="29" pos="2026">
          <p15:clr>
            <a:srgbClr val="F26B43"/>
          </p15:clr>
        </p15:guide>
        <p15:guide id="30" pos="2479">
          <p15:clr>
            <a:srgbClr val="F26B43"/>
          </p15:clr>
        </p15:guide>
        <p15:guide id="31" pos="2933">
          <p15:clr>
            <a:srgbClr val="F26B43"/>
          </p15:clr>
        </p15:guide>
        <p15:guide id="32" pos="3386">
          <p15:clr>
            <a:srgbClr val="F26B43"/>
          </p15:clr>
        </p15:guide>
        <p15:guide id="33" pos="3840">
          <p15:clr>
            <a:srgbClr val="F26B43"/>
          </p15:clr>
        </p15:guide>
        <p15:guide id="34" pos="4294">
          <p15:clr>
            <a:srgbClr val="F26B43"/>
          </p15:clr>
        </p15:guide>
        <p15:guide id="35" pos="4747">
          <p15:clr>
            <a:srgbClr val="F26B43"/>
          </p15:clr>
        </p15:guide>
        <p15:guide id="36" pos="5201">
          <p15:clr>
            <a:srgbClr val="F26B43"/>
          </p15:clr>
        </p15:guide>
        <p15:guide id="37" pos="5654">
          <p15:clr>
            <a:srgbClr val="F26B43"/>
          </p15:clr>
        </p15:guide>
        <p15:guide id="38" pos="6108">
          <p15:clr>
            <a:srgbClr val="F26B43"/>
          </p15:clr>
        </p15:guide>
        <p15:guide id="39" pos="6562">
          <p15:clr>
            <a:srgbClr val="F26B43"/>
          </p15:clr>
        </p15:guide>
        <p15:guide id="40" pos="7015">
          <p15:clr>
            <a:srgbClr val="F26B43"/>
          </p15:clr>
        </p15:guide>
        <p15:guide id="41" orient="horz" pos="572">
          <p15:clr>
            <a:srgbClr val="F26B43"/>
          </p15:clr>
        </p15:guide>
        <p15:guide id="42" orient="horz" pos="1026">
          <p15:clr>
            <a:srgbClr val="F26B43"/>
          </p15:clr>
        </p15:guide>
        <p15:guide id="43" orient="horz" pos="1480">
          <p15:clr>
            <a:srgbClr val="F26B43"/>
          </p15:clr>
        </p15:guide>
        <p15:guide id="44" orient="horz" pos="1933">
          <p15:clr>
            <a:srgbClr val="F26B43"/>
          </p15:clr>
        </p15:guide>
        <p15:guide id="45" orient="horz" pos="2387">
          <p15:clr>
            <a:srgbClr val="F26B43"/>
          </p15:clr>
        </p15:guide>
        <p15:guide id="46" orient="horz" pos="2840">
          <p15:clr>
            <a:srgbClr val="F26B43"/>
          </p15:clr>
        </p15:guide>
        <p15:guide id="47" orient="horz" pos="3294">
          <p15:clr>
            <a:srgbClr val="F26B43"/>
          </p15:clr>
        </p15:guide>
        <p15:guide id="48" orient="horz" pos="37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325" y="1989138"/>
            <a:ext cx="10801350" cy="242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26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32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00559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242">
          <p15:clr>
            <a:srgbClr val="F26B43"/>
          </p15:clr>
        </p15:guide>
        <p15:guide id="5" pos="892">
          <p15:clr>
            <a:srgbClr val="F26B43"/>
          </p15:clr>
        </p15:guide>
        <p15:guide id="6" pos="1345">
          <p15:clr>
            <a:srgbClr val="F26B43"/>
          </p15:clr>
        </p15:guide>
        <p15:guide id="7" pos="1799">
          <p15:clr>
            <a:srgbClr val="F26B43"/>
          </p15:clr>
        </p15:guide>
        <p15:guide id="8" pos="2252">
          <p15:clr>
            <a:srgbClr val="F26B43"/>
          </p15:clr>
        </p15:guide>
        <p15:guide id="9" pos="2706">
          <p15:clr>
            <a:srgbClr val="F26B43"/>
          </p15:clr>
        </p15:guide>
        <p15:guide id="10" pos="3160">
          <p15:clr>
            <a:srgbClr val="F26B43"/>
          </p15:clr>
        </p15:guide>
        <p15:guide id="11" pos="3613">
          <p15:clr>
            <a:srgbClr val="F26B43"/>
          </p15:clr>
        </p15:guide>
        <p15:guide id="12" pos="4067">
          <p15:clr>
            <a:srgbClr val="F26B43"/>
          </p15:clr>
        </p15:guide>
        <p15:guide id="13" pos="4520">
          <p15:clr>
            <a:srgbClr val="F26B43"/>
          </p15:clr>
        </p15:guide>
        <p15:guide id="14" pos="4974">
          <p15:clr>
            <a:srgbClr val="F26B43"/>
          </p15:clr>
        </p15:guide>
        <p15:guide id="15" pos="5428">
          <p15:clr>
            <a:srgbClr val="F26B43"/>
          </p15:clr>
        </p15:guide>
        <p15:guide id="16" pos="5881">
          <p15:clr>
            <a:srgbClr val="F26B43"/>
          </p15:clr>
        </p15:guide>
        <p15:guide id="17" pos="6335">
          <p15:clr>
            <a:srgbClr val="F26B43"/>
          </p15:clr>
        </p15:guide>
        <p15:guide id="18" pos="6788">
          <p15:clr>
            <a:srgbClr val="F26B43"/>
          </p15:clr>
        </p15:guide>
        <p15:guide id="19" orient="horz" pos="799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1706">
          <p15:clr>
            <a:srgbClr val="F26B43"/>
          </p15:clr>
        </p15:guide>
        <p15:guide id="22" orient="horz" pos="2160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pos="665">
          <p15:clr>
            <a:srgbClr val="F26B43"/>
          </p15:clr>
        </p15:guide>
        <p15:guide id="27" pos="1118">
          <p15:clr>
            <a:srgbClr val="F26B43"/>
          </p15:clr>
        </p15:guide>
        <p15:guide id="28" pos="1572">
          <p15:clr>
            <a:srgbClr val="F26B43"/>
          </p15:clr>
        </p15:guide>
        <p15:guide id="29" pos="2026">
          <p15:clr>
            <a:srgbClr val="F26B43"/>
          </p15:clr>
        </p15:guide>
        <p15:guide id="30" pos="2479">
          <p15:clr>
            <a:srgbClr val="F26B43"/>
          </p15:clr>
        </p15:guide>
        <p15:guide id="31" pos="2933">
          <p15:clr>
            <a:srgbClr val="F26B43"/>
          </p15:clr>
        </p15:guide>
        <p15:guide id="32" pos="3386">
          <p15:clr>
            <a:srgbClr val="F26B43"/>
          </p15:clr>
        </p15:guide>
        <p15:guide id="33" pos="3840">
          <p15:clr>
            <a:srgbClr val="F26B43"/>
          </p15:clr>
        </p15:guide>
        <p15:guide id="34" pos="4294">
          <p15:clr>
            <a:srgbClr val="F26B43"/>
          </p15:clr>
        </p15:guide>
        <p15:guide id="35" pos="4747">
          <p15:clr>
            <a:srgbClr val="F26B43"/>
          </p15:clr>
        </p15:guide>
        <p15:guide id="36" pos="5201">
          <p15:clr>
            <a:srgbClr val="F26B43"/>
          </p15:clr>
        </p15:guide>
        <p15:guide id="37" pos="5654">
          <p15:clr>
            <a:srgbClr val="F26B43"/>
          </p15:clr>
        </p15:guide>
        <p15:guide id="38" pos="6108">
          <p15:clr>
            <a:srgbClr val="F26B43"/>
          </p15:clr>
        </p15:guide>
        <p15:guide id="39" pos="6562">
          <p15:clr>
            <a:srgbClr val="F26B43"/>
          </p15:clr>
        </p15:guide>
        <p15:guide id="40" pos="7015">
          <p15:clr>
            <a:srgbClr val="F26B43"/>
          </p15:clr>
        </p15:guide>
        <p15:guide id="41" orient="horz" pos="572">
          <p15:clr>
            <a:srgbClr val="F26B43"/>
          </p15:clr>
        </p15:guide>
        <p15:guide id="42" orient="horz" pos="1026">
          <p15:clr>
            <a:srgbClr val="F26B43"/>
          </p15:clr>
        </p15:guide>
        <p15:guide id="43" orient="horz" pos="1480">
          <p15:clr>
            <a:srgbClr val="F26B43"/>
          </p15:clr>
        </p15:guide>
        <p15:guide id="44" orient="horz" pos="1933">
          <p15:clr>
            <a:srgbClr val="F26B43"/>
          </p15:clr>
        </p15:guide>
        <p15:guide id="45" orient="horz" pos="2387">
          <p15:clr>
            <a:srgbClr val="F26B43"/>
          </p15:clr>
        </p15:guide>
        <p15:guide id="46" orient="horz" pos="2840">
          <p15:clr>
            <a:srgbClr val="F26B43"/>
          </p15:clr>
        </p15:guide>
        <p15:guide id="47" orient="horz" pos="3294">
          <p15:clr>
            <a:srgbClr val="F26B43"/>
          </p15:clr>
        </p15:guide>
        <p15:guide id="48" orient="horz" pos="37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325" y="1989138"/>
            <a:ext cx="10801350" cy="242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48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00559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242">
          <p15:clr>
            <a:srgbClr val="F26B43"/>
          </p15:clr>
        </p15:guide>
        <p15:guide id="5" pos="892">
          <p15:clr>
            <a:srgbClr val="F26B43"/>
          </p15:clr>
        </p15:guide>
        <p15:guide id="6" pos="1345">
          <p15:clr>
            <a:srgbClr val="F26B43"/>
          </p15:clr>
        </p15:guide>
        <p15:guide id="7" pos="1799">
          <p15:clr>
            <a:srgbClr val="F26B43"/>
          </p15:clr>
        </p15:guide>
        <p15:guide id="8" pos="2252">
          <p15:clr>
            <a:srgbClr val="F26B43"/>
          </p15:clr>
        </p15:guide>
        <p15:guide id="9" pos="2706">
          <p15:clr>
            <a:srgbClr val="F26B43"/>
          </p15:clr>
        </p15:guide>
        <p15:guide id="10" pos="3160">
          <p15:clr>
            <a:srgbClr val="F26B43"/>
          </p15:clr>
        </p15:guide>
        <p15:guide id="11" pos="3613">
          <p15:clr>
            <a:srgbClr val="F26B43"/>
          </p15:clr>
        </p15:guide>
        <p15:guide id="12" pos="4067">
          <p15:clr>
            <a:srgbClr val="F26B43"/>
          </p15:clr>
        </p15:guide>
        <p15:guide id="13" pos="4520">
          <p15:clr>
            <a:srgbClr val="F26B43"/>
          </p15:clr>
        </p15:guide>
        <p15:guide id="14" pos="4974">
          <p15:clr>
            <a:srgbClr val="F26B43"/>
          </p15:clr>
        </p15:guide>
        <p15:guide id="15" pos="5428">
          <p15:clr>
            <a:srgbClr val="F26B43"/>
          </p15:clr>
        </p15:guide>
        <p15:guide id="16" pos="5881">
          <p15:clr>
            <a:srgbClr val="F26B43"/>
          </p15:clr>
        </p15:guide>
        <p15:guide id="17" pos="6335">
          <p15:clr>
            <a:srgbClr val="F26B43"/>
          </p15:clr>
        </p15:guide>
        <p15:guide id="18" pos="6788">
          <p15:clr>
            <a:srgbClr val="F26B43"/>
          </p15:clr>
        </p15:guide>
        <p15:guide id="19" orient="horz" pos="799">
          <p15:clr>
            <a:srgbClr val="F26B43"/>
          </p15:clr>
        </p15:guide>
        <p15:guide id="20" orient="horz" pos="1253">
          <p15:clr>
            <a:srgbClr val="F26B43"/>
          </p15:clr>
        </p15:guide>
        <p15:guide id="21" orient="horz" pos="1706">
          <p15:clr>
            <a:srgbClr val="F26B43"/>
          </p15:clr>
        </p15:guide>
        <p15:guide id="22" orient="horz" pos="2160">
          <p15:clr>
            <a:srgbClr val="F26B43"/>
          </p15:clr>
        </p15:guide>
        <p15:guide id="23" orient="horz" pos="2614">
          <p15:clr>
            <a:srgbClr val="F26B43"/>
          </p15:clr>
        </p15:guide>
        <p15:guide id="24" orient="horz" pos="3067">
          <p15:clr>
            <a:srgbClr val="F26B43"/>
          </p15:clr>
        </p15:guide>
        <p15:guide id="25" orient="horz" pos="3521">
          <p15:clr>
            <a:srgbClr val="F26B43"/>
          </p15:clr>
        </p15:guide>
        <p15:guide id="26" pos="665">
          <p15:clr>
            <a:srgbClr val="F26B43"/>
          </p15:clr>
        </p15:guide>
        <p15:guide id="27" pos="1118">
          <p15:clr>
            <a:srgbClr val="F26B43"/>
          </p15:clr>
        </p15:guide>
        <p15:guide id="28" pos="1572">
          <p15:clr>
            <a:srgbClr val="F26B43"/>
          </p15:clr>
        </p15:guide>
        <p15:guide id="29" pos="2026">
          <p15:clr>
            <a:srgbClr val="F26B43"/>
          </p15:clr>
        </p15:guide>
        <p15:guide id="30" pos="2479">
          <p15:clr>
            <a:srgbClr val="F26B43"/>
          </p15:clr>
        </p15:guide>
        <p15:guide id="31" pos="2933">
          <p15:clr>
            <a:srgbClr val="F26B43"/>
          </p15:clr>
        </p15:guide>
        <p15:guide id="32" pos="3386">
          <p15:clr>
            <a:srgbClr val="F26B43"/>
          </p15:clr>
        </p15:guide>
        <p15:guide id="33" pos="3840">
          <p15:clr>
            <a:srgbClr val="F26B43"/>
          </p15:clr>
        </p15:guide>
        <p15:guide id="34" pos="4294">
          <p15:clr>
            <a:srgbClr val="F26B43"/>
          </p15:clr>
        </p15:guide>
        <p15:guide id="35" pos="4747">
          <p15:clr>
            <a:srgbClr val="F26B43"/>
          </p15:clr>
        </p15:guide>
        <p15:guide id="36" pos="5201">
          <p15:clr>
            <a:srgbClr val="F26B43"/>
          </p15:clr>
        </p15:guide>
        <p15:guide id="37" pos="5654">
          <p15:clr>
            <a:srgbClr val="F26B43"/>
          </p15:clr>
        </p15:guide>
        <p15:guide id="38" pos="6108">
          <p15:clr>
            <a:srgbClr val="F26B43"/>
          </p15:clr>
        </p15:guide>
        <p15:guide id="39" pos="6562">
          <p15:clr>
            <a:srgbClr val="F26B43"/>
          </p15:clr>
        </p15:guide>
        <p15:guide id="40" pos="7015">
          <p15:clr>
            <a:srgbClr val="F26B43"/>
          </p15:clr>
        </p15:guide>
        <p15:guide id="41" orient="horz" pos="572">
          <p15:clr>
            <a:srgbClr val="F26B43"/>
          </p15:clr>
        </p15:guide>
        <p15:guide id="42" orient="horz" pos="1026">
          <p15:clr>
            <a:srgbClr val="F26B43"/>
          </p15:clr>
        </p15:guide>
        <p15:guide id="43" orient="horz" pos="1480">
          <p15:clr>
            <a:srgbClr val="F26B43"/>
          </p15:clr>
        </p15:guide>
        <p15:guide id="44" orient="horz" pos="1933">
          <p15:clr>
            <a:srgbClr val="F26B43"/>
          </p15:clr>
        </p15:guide>
        <p15:guide id="45" orient="horz" pos="2387">
          <p15:clr>
            <a:srgbClr val="F26B43"/>
          </p15:clr>
        </p15:guide>
        <p15:guide id="46" orient="horz" pos="2840">
          <p15:clr>
            <a:srgbClr val="F26B43"/>
          </p15:clr>
        </p15:guide>
        <p15:guide id="47" orient="horz" pos="3294">
          <p15:clr>
            <a:srgbClr val="F26B43"/>
          </p15:clr>
        </p15:guide>
        <p15:guide id="48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niitn.transneft.ru/tenders/all/pko/" TargetMode="External"/><Relationship Id="rId4" Type="http://schemas.openxmlformats.org/officeDocument/2006/relationships/hyperlink" Target="https://www.transneft.ru/tenders/applyin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troy-info@ak.transneft.r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tp.sberbank-ast.ru/Transneft/List/OrganizerPurchaseLis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6" y="4603741"/>
            <a:ext cx="11965577" cy="80214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Franklin Gothic Book" panose="020B0503020102020204" pitchFamily="34" charset="0"/>
              </a:rPr>
              <a:t>Закупки СМР на объектах организаций системы Транснефть.</a:t>
            </a:r>
            <a:r>
              <a:rPr lang="en-US" sz="3200" dirty="0" smtClean="0">
                <a:latin typeface="Franklin Gothic Book" panose="020B0503020102020204" pitchFamily="34" charset="0"/>
              </a:rPr>
              <a:t/>
            </a:r>
            <a:br>
              <a:rPr lang="en-US" sz="3200" dirty="0" smtClean="0">
                <a:latin typeface="Franklin Gothic Book" panose="020B0503020102020204" pitchFamily="34" charset="0"/>
              </a:rPr>
            </a:br>
            <a:r>
              <a:rPr lang="ru-RU" sz="3200" dirty="0" smtClean="0">
                <a:latin typeface="Franklin Gothic Book" panose="020B0503020102020204" pitchFamily="34" charset="0"/>
              </a:rPr>
              <a:t>Предварительный </a:t>
            </a:r>
            <a:r>
              <a:rPr lang="ru-RU" sz="3200" dirty="0">
                <a:latin typeface="Franklin Gothic Book" panose="020B0503020102020204" pitchFamily="34" charset="0"/>
              </a:rPr>
              <a:t>квалификационный </a:t>
            </a:r>
            <a:r>
              <a:rPr lang="ru-RU" sz="3200" dirty="0" smtClean="0">
                <a:latin typeface="Franklin Gothic Book" panose="020B0503020102020204" pitchFamily="34" charset="0"/>
              </a:rPr>
              <a:t>отбор по видам работ, услуг.</a:t>
            </a:r>
            <a:endParaRPr lang="en-US" sz="3200" dirty="0">
              <a:latin typeface="Franklin Gothic Book" panose="020B0503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0434" y="5149568"/>
            <a:ext cx="4597425" cy="157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>
                <a:solidFill>
                  <a:srgbClr val="19488C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endParaRPr lang="ru-RU" sz="1200" dirty="0">
              <a:latin typeface="Franklin Gothic Book" panose="020B0503020102020204" pitchFamily="34" charset="0"/>
            </a:endParaRPr>
          </a:p>
          <a:p>
            <a:endParaRPr lang="ru-RU" sz="1200" dirty="0">
              <a:latin typeface="Franklin Gothic Book" panose="020B0503020102020204" pitchFamily="34" charset="0"/>
            </a:endParaRPr>
          </a:p>
          <a:p>
            <a:endParaRPr lang="ru-RU" sz="1200" dirty="0">
              <a:latin typeface="Franklin Gothic Book" panose="020B0503020102020204" pitchFamily="34" charset="0"/>
            </a:endParaRPr>
          </a:p>
          <a:p>
            <a:endParaRPr lang="ru-RU" sz="1200" dirty="0">
              <a:latin typeface="Franklin Gothic Book" panose="020B05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686843" cy="4265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2" y="0"/>
            <a:ext cx="6505157" cy="42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Предоставление заявки на ПКО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2426" y="4031673"/>
            <a:ext cx="5832817" cy="20262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Заявка на ПКО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предоставляется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электронном виде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через торговую площадку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 panose="020B05030201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68412" y="4031673"/>
            <a:ext cx="5718517" cy="202622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Прием заявок на ПКО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прекращается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с наступлением даты и времени окончания срока подачи заявок, установленных в извещении о ПКО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37514" y="1077686"/>
            <a:ext cx="5780315" cy="271054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Заявитель вправе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одновременно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предоставлять заявки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на ПКО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по нескольким видам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работ, услуг в рамках одновременно объявленных ПКО.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Идентичные документы могут быть предоставлены заявителем в одном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экземпляре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92425" y="1114590"/>
            <a:ext cx="5832817" cy="271054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Заявитель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выражает свое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согласие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на: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проведение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проверки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документов и сведений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сбор дополнительной информации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организацию проверки с посещением 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места нахождения заявителя</a:t>
            </a:r>
          </a:p>
        </p:txBody>
      </p:sp>
    </p:spTree>
    <p:extLst>
      <p:ext uri="{BB962C8B-B14F-4D97-AF65-F5344CB8AC3E}">
        <p14:creationId xmlns:p14="http://schemas.microsoft.com/office/powerpoint/2010/main" val="5579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967623" y="3164115"/>
            <a:ext cx="2317477" cy="2630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Franklin Gothic Book" panose="020B0503020102020204" pitchFamily="34" charset="0"/>
              </a:rPr>
              <a:t>Проверка заявки на ПКО и проверка заявителя</a:t>
            </a:r>
            <a:endParaRPr lang="ru-RU" sz="2000" dirty="0"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077" y="2534017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49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697" y="2721918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км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b="39603"/>
          <a:stretch/>
        </p:blipFill>
        <p:spPr>
          <a:xfrm>
            <a:off x="0" y="1033076"/>
            <a:ext cx="12192000" cy="52401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44029" y="1917100"/>
            <a:ext cx="2978332" cy="830997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Проверка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заявки на ПКО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88927" y="4509895"/>
            <a:ext cx="2978332" cy="830997"/>
          </a:xfrm>
          <a:prstGeom prst="rect">
            <a:avLst/>
          </a:prstGeom>
          <a:solidFill>
            <a:schemeClr val="bg1"/>
          </a:solidFill>
          <a:ln w="22225" cmpd="sng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Проверка заявителя, составление акта</a:t>
            </a:r>
          </a:p>
        </p:txBody>
      </p:sp>
      <p:cxnSp>
        <p:nvCxnSpPr>
          <p:cNvPr id="17" name="Соединительная линия уступом 16"/>
          <p:cNvCxnSpPr>
            <a:endCxn id="13" idx="0"/>
          </p:cNvCxnSpPr>
          <p:nvPr/>
        </p:nvCxnSpPr>
        <p:spPr bwMode="auto">
          <a:xfrm rot="16200000" flipH="1">
            <a:off x="3156577" y="1740482"/>
            <a:ext cx="352338" cy="89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rgbClr val="00447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851333" y="3010052"/>
            <a:ext cx="2961929" cy="1200329"/>
          </a:xfrm>
          <a:prstGeom prst="rect">
            <a:avLst/>
          </a:prstGeom>
          <a:solidFill>
            <a:schemeClr val="bg1"/>
          </a:solidFill>
          <a:ln w="22225" cmpd="sng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Письмо с замечаниями к заявке на ПКО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23140" y="3374874"/>
            <a:ext cx="3445736" cy="830997"/>
          </a:xfrm>
          <a:prstGeom prst="rect">
            <a:avLst/>
          </a:prstGeom>
          <a:solidFill>
            <a:schemeClr val="bg1"/>
          </a:solidFill>
          <a:ln w="22225" cmpd="sng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Подтверждение о готовности к проверке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33455" y="2616218"/>
            <a:ext cx="20842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 рабочих дня</a:t>
            </a:r>
          </a:p>
        </p:txBody>
      </p:sp>
      <p:cxnSp>
        <p:nvCxnSpPr>
          <p:cNvPr id="25" name="Соединительная линия уступом 24"/>
          <p:cNvCxnSpPr/>
          <p:nvPr/>
        </p:nvCxnSpPr>
        <p:spPr bwMode="auto">
          <a:xfrm rot="5400000" flipH="1" flipV="1">
            <a:off x="2984307" y="2251513"/>
            <a:ext cx="2987719" cy="2289945"/>
          </a:xfrm>
          <a:prstGeom prst="bentConnector4">
            <a:avLst>
              <a:gd name="adj1" fmla="val -36411"/>
              <a:gd name="adj2" fmla="val 82515"/>
            </a:avLst>
          </a:prstGeom>
          <a:solidFill>
            <a:schemeClr val="accent1"/>
          </a:solidFill>
          <a:ln w="22225" cap="flat" cmpd="sng" algn="ctr">
            <a:solidFill>
              <a:srgbClr val="00447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48283" y="967760"/>
            <a:ext cx="308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45 календарных дней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44029" y="5307083"/>
            <a:ext cx="2978332" cy="461665"/>
          </a:xfrm>
          <a:prstGeom prst="rect">
            <a:avLst/>
          </a:prstGeom>
          <a:solidFill>
            <a:schemeClr val="bg1"/>
          </a:solidFill>
          <a:ln w="22225" cmpd="sng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Ответ на замечания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23140" y="1499722"/>
            <a:ext cx="3445736" cy="830997"/>
          </a:xfrm>
          <a:prstGeom prst="rect">
            <a:avLst/>
          </a:prstGeom>
          <a:solidFill>
            <a:schemeClr val="bg1"/>
          </a:solidFill>
          <a:ln w="22225" cmpd="sng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Уведомление о проведении проверки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1629985" y="1380384"/>
            <a:ext cx="8178209" cy="4710173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lIns="60960" rIns="60960" rtlCol="0" anchor="ctr"/>
          <a:lstStyle/>
          <a:p>
            <a:pPr marL="0" marR="0" lvl="0" indent="0" algn="ctr" defTabSz="11535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7D"/>
              </a:buClr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44030" y="1207285"/>
            <a:ext cx="2978332" cy="461665"/>
          </a:xfrm>
          <a:prstGeom prst="rect">
            <a:avLst/>
          </a:prstGeom>
          <a:solidFill>
            <a:schemeClr val="tx2"/>
          </a:solidFill>
          <a:ln w="22225" cmpd="sng">
            <a:solidFill>
              <a:srgbClr val="00447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Заявка на ПКО</a:t>
            </a:r>
          </a:p>
        </p:txBody>
      </p:sp>
      <p:cxnSp>
        <p:nvCxnSpPr>
          <p:cNvPr id="42" name="Соединительная линия уступом 41"/>
          <p:cNvCxnSpPr/>
          <p:nvPr/>
        </p:nvCxnSpPr>
        <p:spPr bwMode="auto">
          <a:xfrm rot="16200000" flipH="1">
            <a:off x="3206738" y="4359518"/>
            <a:ext cx="268062" cy="8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rgbClr val="00447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Соединительная линия уступом 42"/>
          <p:cNvCxnSpPr/>
          <p:nvPr/>
        </p:nvCxnSpPr>
        <p:spPr bwMode="auto">
          <a:xfrm rot="16200000" flipH="1">
            <a:off x="3198718" y="2876045"/>
            <a:ext cx="268062" cy="8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rgbClr val="00447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Соединительная линия уступом 45"/>
          <p:cNvCxnSpPr/>
          <p:nvPr/>
        </p:nvCxnSpPr>
        <p:spPr bwMode="auto">
          <a:xfrm rot="16200000" flipH="1">
            <a:off x="7227573" y="2472462"/>
            <a:ext cx="268062" cy="8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rgbClr val="00447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Соединительная линия уступом 48"/>
          <p:cNvCxnSpPr/>
          <p:nvPr/>
        </p:nvCxnSpPr>
        <p:spPr bwMode="auto">
          <a:xfrm rot="16200000" flipH="1">
            <a:off x="7235595" y="3238973"/>
            <a:ext cx="268062" cy="8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rgbClr val="00447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Соединительная линия уступом 49"/>
          <p:cNvCxnSpPr/>
          <p:nvPr/>
        </p:nvCxnSpPr>
        <p:spPr bwMode="auto">
          <a:xfrm rot="16200000" flipH="1">
            <a:off x="7240827" y="4369444"/>
            <a:ext cx="268062" cy="89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rgbClr val="00447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25626" y="4500980"/>
            <a:ext cx="22525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5 рабочих дней</a:t>
            </a:r>
          </a:p>
        </p:txBody>
      </p:sp>
    </p:spTree>
    <p:extLst>
      <p:ext uri="{BB962C8B-B14F-4D97-AF65-F5344CB8AC3E}">
        <p14:creationId xmlns:p14="http://schemas.microsoft.com/office/powerpoint/2010/main" val="24425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Franklin Gothic Book" panose="020B0503020102020204" pitchFamily="34" charset="0"/>
              </a:rPr>
              <a:t>Результаты</a:t>
            </a:r>
            <a:r>
              <a:rPr lang="ru-RU" sz="2000" dirty="0" smtClean="0"/>
              <a:t> проверки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88686" y="7225437"/>
            <a:ext cx="6733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13" name="Схема 12"/>
          <p:cNvGraphicFramePr/>
          <p:nvPr>
            <p:extLst/>
          </p:nvPr>
        </p:nvGraphicFramePr>
        <p:xfrm>
          <a:off x="183596" y="963386"/>
          <a:ext cx="11834231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4968" y="6233652"/>
            <a:ext cx="1135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ВАЖНО: Каждый отдельный подвид работ и услуг проверяется ЭКСКЛЮЗИВНО, т.е. учитываются все имеющиеся людские и технические ресурсы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Уведомление заявителя о результатах ПКО.</a:t>
            </a:r>
            <a:br>
              <a:rPr lang="ru-RU" sz="2000" dirty="0">
                <a:latin typeface="Franklin Gothic Book" panose="020B0503020102020204" pitchFamily="34" charset="0"/>
              </a:rPr>
            </a:br>
            <a:r>
              <a:rPr lang="ru-RU" sz="2000" dirty="0">
                <a:latin typeface="Franklin Gothic Book" panose="020B0503020102020204" pitchFamily="34" charset="0"/>
              </a:rPr>
              <a:t>Отзыв заявки на ПКО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2426" y="3787480"/>
            <a:ext cx="5832817" cy="227041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Если заявка 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ПКО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отклонена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либо заявителю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было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отказано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во включении в реестр ПКО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то заявка на ПКО по тому же виду работ, услуг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может быть подана не ранее 3 месяцев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после даты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направления уведомления 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отклонении заявки/отказе во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включении в реестр ПКО.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237514" y="3787479"/>
            <a:ext cx="5780315" cy="227042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Срок нахождения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реестре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ПКО истекает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через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24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календарных месяца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после даты направления уведомления о включении в реестр ПКО. По истечении указанного срока лицо, включенное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в реестр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ПКО,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автоматически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исключается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из реестра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ПКО.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37514" y="1077686"/>
            <a:ext cx="5780315" cy="254015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Заявитель вправе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отозвать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заявку на ПКО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в любое время до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даты направления уведомления о результатах ПКО. Отзыв заявки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осуществляется путем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направления организатору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ПКО уведомления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об отзыве заявки.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92426" y="1077687"/>
            <a:ext cx="5832817" cy="25401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На основании материалов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проверки заявителя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принимается решение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об отклонении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заявки,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включении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или об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отказе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 во включении заявителя в реестр ПКО. Заявитель уведомляется в письменной форме не позднее 35 календарных дней от даты завершения проверки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заявки 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заявителя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0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5" b="11600"/>
          <a:stretch/>
        </p:blipFill>
        <p:spPr>
          <a:xfrm>
            <a:off x="0" y="1158831"/>
            <a:ext cx="12192000" cy="48275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Franklin Gothic Book" panose="020B0503020102020204" pitchFamily="34" charset="0"/>
              </a:rPr>
              <a:t>Информация о размещении заявок </a:t>
            </a:r>
            <a:r>
              <a:rPr lang="ru-RU" sz="2000" dirty="0">
                <a:latin typeface="Franklin Gothic Book" panose="020B0503020102020204" pitchFamily="34" charset="0"/>
              </a:rPr>
              <a:t>на ПКО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88686" y="7225437"/>
            <a:ext cx="6733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0" y="1178974"/>
            <a:ext cx="12192000" cy="4787300"/>
          </a:xfrm>
          <a:prstGeom prst="diamond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9666" y="1635899"/>
            <a:ext cx="684920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altLang="ru-RU" sz="2400" dirty="0" smtClean="0">
                <a:latin typeface="Franklin Gothic Book"/>
                <a:cs typeface="Franklin Gothic Book"/>
              </a:rPr>
              <a:t>Информация </a:t>
            </a:r>
            <a:r>
              <a:rPr lang="ru-RU" altLang="ru-RU" sz="2400" dirty="0">
                <a:latin typeface="Franklin Gothic Book"/>
                <a:cs typeface="Franklin Gothic Book"/>
              </a:rPr>
              <a:t>о проведении процедуры предварительного квалификационного отбора размещена в </a:t>
            </a:r>
            <a:r>
              <a:rPr lang="ru-RU" sz="2400" dirty="0" smtClean="0">
                <a:latin typeface="Franklin Gothic Book"/>
                <a:cs typeface="Franklin Gothic Book"/>
              </a:rPr>
              <a:t>разделе закупки/предварительный </a:t>
            </a:r>
            <a:r>
              <a:rPr lang="ru-RU" sz="2400" dirty="0">
                <a:latin typeface="Franklin Gothic Book"/>
                <a:cs typeface="Franklin Gothic Book"/>
              </a:rPr>
              <a:t>квалификационный отбор</a:t>
            </a:r>
            <a:r>
              <a:rPr lang="ru-RU" sz="2400" dirty="0" smtClean="0">
                <a:latin typeface="Franklin Gothic Book"/>
                <a:cs typeface="Franklin Gothic Book"/>
              </a:rPr>
              <a:t>) на официальном сайте ПАО «</a:t>
            </a:r>
            <a:r>
              <a:rPr lang="ru-RU" sz="2400" dirty="0" err="1" smtClean="0">
                <a:latin typeface="Franklin Gothic Book"/>
                <a:cs typeface="Franklin Gothic Book"/>
              </a:rPr>
              <a:t>Транснефть</a:t>
            </a:r>
            <a:r>
              <a:rPr lang="ru-RU" sz="2400" dirty="0" smtClean="0">
                <a:latin typeface="Franklin Gothic Book"/>
                <a:cs typeface="Franklin Gothic Book"/>
              </a:rPr>
              <a:t>»</a:t>
            </a:r>
            <a:endParaRPr lang="en-US" sz="2400" dirty="0" smtClean="0">
              <a:latin typeface="Franklin Gothic Book"/>
              <a:cs typeface="Franklin Gothic Book"/>
            </a:endParaRPr>
          </a:p>
          <a:p>
            <a:pPr lvl="0" algn="ctr" defTabSz="457200">
              <a:defRPr/>
            </a:pPr>
            <a:r>
              <a:rPr lang="en-US" sz="2200" dirty="0">
                <a:solidFill>
                  <a:srgbClr val="3F3F3F"/>
                </a:solidFill>
                <a:latin typeface="Franklin Gothic Book" panose="020B0503020102020204" pitchFamily="34" charset="0"/>
                <a:hlinkClick r:id="rId4"/>
              </a:rPr>
              <a:t>https://www.transneft.ru/tenders/applying</a:t>
            </a:r>
            <a:r>
              <a:rPr lang="en-US" sz="2200" dirty="0" smtClean="0">
                <a:solidFill>
                  <a:srgbClr val="3F3F3F"/>
                </a:solidFill>
                <a:latin typeface="Franklin Gothic Book" panose="020B0503020102020204" pitchFamily="34" charset="0"/>
                <a:hlinkClick r:id="rId4"/>
              </a:rPr>
              <a:t>/</a:t>
            </a:r>
            <a:endParaRPr lang="ru-RU" sz="2200" dirty="0" smtClean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 lvl="0" algn="ctr" defTabSz="457200">
              <a:defRPr/>
            </a:pPr>
            <a:r>
              <a:rPr kumimoji="0" lang="ru-RU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А также на официальном сайте организатора ПКО </a:t>
            </a:r>
            <a:r>
              <a:rPr lang="ru-RU" sz="22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ООО «НИИ Транснефть</a:t>
            </a:r>
            <a:r>
              <a:rPr lang="ru-RU" sz="22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»</a:t>
            </a:r>
          </a:p>
          <a:p>
            <a:pPr lvl="0" algn="ctr" defTabSz="457200">
              <a:defRPr/>
            </a:pPr>
            <a:r>
              <a:rPr lang="en-US" sz="2200" dirty="0">
                <a:solidFill>
                  <a:srgbClr val="3F3F3F"/>
                </a:solidFill>
                <a:latin typeface="Franklin Gothic Book" panose="020B0503020102020204" pitchFamily="34" charset="0"/>
                <a:hlinkClick r:id="rId5"/>
              </a:rPr>
              <a:t>https://niitn.transneft.ru/tenders/all/pko</a:t>
            </a:r>
            <a:r>
              <a:rPr lang="en-US" sz="2200" dirty="0" smtClean="0">
                <a:solidFill>
                  <a:srgbClr val="3F3F3F"/>
                </a:solidFill>
                <a:latin typeface="Franklin Gothic Book" panose="020B0503020102020204" pitchFamily="34" charset="0"/>
                <a:hlinkClick r:id="rId5"/>
              </a:rPr>
              <a:t>/</a:t>
            </a:r>
            <a:endParaRPr lang="ru-RU" sz="2200" dirty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 lvl="0" algn="ctr" defTabSz="457200">
              <a:defRPr/>
            </a:pPr>
            <a:endParaRPr lang="ru-RU" sz="2200" b="1" dirty="0" smtClean="0">
              <a:solidFill>
                <a:srgbClr val="3F3F3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 smtClean="0">
                <a:latin typeface="Franklin Gothic Book" panose="020B0503020102020204" pitchFamily="34" charset="0"/>
              </a:rPr>
              <a:t>Рассмотрим пример</a:t>
            </a:r>
            <a:endParaRPr lang="ru-RU" sz="2000" dirty="0"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8686" y="7225437"/>
            <a:ext cx="6733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92480"/>
            <a:ext cx="8311906" cy="165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27402" y="6692480"/>
            <a:ext cx="3872346" cy="165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5" y="1011912"/>
            <a:ext cx="9738595" cy="527507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14600" y="2575560"/>
            <a:ext cx="5227320" cy="5943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 smtClean="0">
                <a:latin typeface="Franklin Gothic Book" panose="020B0503020102020204" pitchFamily="34" charset="0"/>
              </a:rPr>
              <a:t>Рассмотрим пример</a:t>
            </a:r>
            <a:endParaRPr lang="ru-RU" sz="2000" dirty="0"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8686" y="7225437"/>
            <a:ext cx="6733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92480"/>
            <a:ext cx="8311906" cy="165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27402" y="6692480"/>
            <a:ext cx="3872346" cy="165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312" y="879319"/>
            <a:ext cx="5365994" cy="581316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156038" y="4252646"/>
            <a:ext cx="5098144" cy="9289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8312" y="2089355"/>
            <a:ext cx="5155869" cy="6194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 smtClean="0">
                <a:latin typeface="Franklin Gothic Book" panose="020B0503020102020204" pitchFamily="34" charset="0"/>
              </a:rPr>
              <a:t>Рассмотрим пример</a:t>
            </a:r>
            <a:endParaRPr lang="ru-RU" sz="2000" dirty="0"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8686" y="7225437"/>
            <a:ext cx="6733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92480"/>
            <a:ext cx="8311906" cy="165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27402" y="6692480"/>
            <a:ext cx="3872346" cy="165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452" y="908050"/>
            <a:ext cx="5314950" cy="575786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38500" y="3200400"/>
            <a:ext cx="4699000" cy="317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 smtClean="0">
                <a:latin typeface="Franklin Gothic Book" panose="020B0503020102020204" pitchFamily="34" charset="0"/>
              </a:rPr>
              <a:t>Рассмотрим пример</a:t>
            </a:r>
            <a:endParaRPr lang="ru-RU" sz="2000" dirty="0"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8686" y="7225437"/>
            <a:ext cx="6733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92480"/>
            <a:ext cx="8311906" cy="165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27402" y="6692480"/>
            <a:ext cx="3872346" cy="165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806" y="872705"/>
            <a:ext cx="5372100" cy="5819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58000" y="2654300"/>
            <a:ext cx="596900" cy="40381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 smtClean="0">
                <a:latin typeface="Franklin Gothic Book" panose="020B0503020102020204" pitchFamily="34" charset="0"/>
              </a:rPr>
              <a:t>Рассмотрим пример</a:t>
            </a:r>
            <a:endParaRPr lang="ru-RU" sz="2000" dirty="0"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8686" y="7225437"/>
            <a:ext cx="6733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92480"/>
            <a:ext cx="8311906" cy="165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27402" y="6692480"/>
            <a:ext cx="3872346" cy="165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4325" y="1749806"/>
            <a:ext cx="118033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НАЛИЧИЕ В ШТАТЕ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не менее 2-х работников включенных </a:t>
            </a:r>
            <a:r>
              <a:rPr lang="ru-RU" sz="14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в национальный реестр специалистов в области строительства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ru-RU" sz="1400" strike="sngStrike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не менее 1-го специалиста аттестованного </a:t>
            </a:r>
            <a:r>
              <a:rPr lang="ru-RU" sz="1400" strike="sngStrike" dirty="0">
                <a:solidFill>
                  <a:srgbClr val="3F3F3F"/>
                </a:solidFill>
                <a:latin typeface="Franklin Gothic Book" panose="020B0503020102020204" pitchFamily="34" charset="0"/>
              </a:rPr>
              <a:t>в области охраны окружающей среды и экологической безопасности и имеющего допуск к обращению с опасными отходами I – IV класса </a:t>
            </a:r>
            <a:r>
              <a:rPr lang="ru-RU" sz="1400" strike="sngStrike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опасности</a:t>
            </a:r>
            <a:r>
              <a:rPr lang="ru-RU" sz="14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(ИСКЛЮЧЕНО)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kumimoji="0" lang="ru-RU" sz="1400" b="1" i="0" u="none" strike="sng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НАЛИЧИЕ </a:t>
            </a:r>
            <a:r>
              <a:rPr lang="ru-RU" sz="1400" b="1" strike="sngStrike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СПЕЦИАЛИСТОВ </a:t>
            </a:r>
            <a:r>
              <a:rPr kumimoji="0" lang="ru-RU" sz="1400" b="1" i="0" u="none" strike="sng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ОТВЕТСТВЕННЫХ ЗА ПРОВЕДЕНИЕ КОНТРОЛЯ КАЧЕСТВА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(ИСКЛЮЧЕНО)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sng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руководитель</a:t>
            </a:r>
            <a:r>
              <a:rPr lang="ru-RU" sz="1400" strike="sngStrike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, со стажем работы не менее 3-х лет</a:t>
            </a:r>
            <a:endParaRPr kumimoji="0" lang="ru-RU" sz="1400" b="0" i="0" u="none" strike="sng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ru-RU" sz="1400" strike="sngStrike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не менее 3-х специалистов </a:t>
            </a:r>
            <a:r>
              <a:rPr lang="ru-RU" sz="1400" strike="sngStrike" dirty="0">
                <a:solidFill>
                  <a:srgbClr val="3F3F3F"/>
                </a:solidFill>
                <a:latin typeface="Franklin Gothic Book" panose="020B0503020102020204" pitchFamily="34" charset="0"/>
              </a:rPr>
              <a:t>строительного контроля </a:t>
            </a:r>
            <a:r>
              <a:rPr lang="ru-RU" sz="1400" strike="sngStrike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(допускается привлечение </a:t>
            </a:r>
            <a:r>
              <a:rPr lang="ru-RU" sz="1400" strike="sngStrike" dirty="0">
                <a:solidFill>
                  <a:srgbClr val="3F3F3F"/>
                </a:solidFill>
                <a:latin typeface="Franklin Gothic Book" panose="020B0503020102020204" pitchFamily="34" charset="0"/>
              </a:rPr>
              <a:t>специалистов по гражданско-правовому договору</a:t>
            </a:r>
            <a:r>
              <a:rPr lang="ru-RU" sz="1400" strike="sngStrike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)</a:t>
            </a:r>
            <a:r>
              <a:rPr lang="en-US" sz="1400" strike="sngStrike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  </a:t>
            </a:r>
            <a:endParaRPr lang="ru-RU" sz="1400" strike="sngStrike" dirty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НАЛИЧИЕ </a:t>
            </a: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СПЕЦИАЛИСТОВ СВАРОЧНОГО ПРОИЗВОДСТВА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ru-RU" sz="1400" strike="sngStrike" dirty="0">
                <a:solidFill>
                  <a:srgbClr val="3F3F3F"/>
                </a:solidFill>
                <a:latin typeface="Franklin Gothic Book" panose="020B0503020102020204" pitchFamily="34" charset="0"/>
              </a:rPr>
              <a:t>Мастер</a:t>
            </a:r>
            <a:r>
              <a:rPr lang="en-US" sz="1400" strike="sngStrike" dirty="0">
                <a:solidFill>
                  <a:srgbClr val="3F3F3F"/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strike="sngStrike" dirty="0">
                <a:solidFill>
                  <a:srgbClr val="3F3F3F"/>
                </a:solidFill>
                <a:latin typeface="Franklin Gothic Book" panose="020B0503020102020204" pitchFamily="34" charset="0"/>
              </a:rPr>
              <a:t>- не ниже II уровня, имеющий аттестацию НАКС с учетом дополнительных требований ПАО «Транснефть</a:t>
            </a:r>
            <a:r>
              <a:rPr lang="ru-RU" sz="1400" strike="sngStrike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»</a:t>
            </a:r>
            <a:r>
              <a:rPr lang="ru-RU" sz="1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(ИСКЛЮЧЕНО)</a:t>
            </a:r>
            <a:endParaRPr lang="en-US" sz="1400" strike="sngStrike" dirty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ru-RU" sz="1400" strike="sngStrike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Инженер</a:t>
            </a:r>
            <a:r>
              <a:rPr lang="en-US" sz="1400" strike="sngStrike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strike="sngStrike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- не ниже III уровня, имеющий аттестацию НАКС с учетом дополнительных требований ПАО «Транснефть»</a:t>
            </a: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 (ИСКЛЮЧЕНО)</a:t>
            </a:r>
            <a:endParaRPr lang="ru-RU" sz="1400" strike="sngStrike" dirty="0" smtClean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Сварщик - </a:t>
            </a:r>
            <a:r>
              <a:rPr lang="en-US" sz="14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I</a:t>
            </a:r>
            <a:r>
              <a:rPr lang="ru-RU" sz="14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уровня (аттестованный сварщик), имеющий аттестацию НАКС соответствующего способа сварки (РД, </a:t>
            </a:r>
            <a:r>
              <a:rPr lang="ru-RU" sz="14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МП)</a:t>
            </a:r>
            <a:r>
              <a:rPr lang="ru-RU" sz="1400" strike="sngStrike" dirty="0">
                <a:solidFill>
                  <a:srgbClr val="3F3F3F"/>
                </a:solidFill>
                <a:latin typeface="Franklin Gothic Book" panose="020B0503020102020204" pitchFamily="34" charset="0"/>
              </a:rPr>
              <a:t> и с учетом дополнительных требований ПАО «Транснефть</a:t>
            </a:r>
            <a:r>
              <a:rPr lang="ru-RU" sz="1400" strike="sngStrike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»</a:t>
            </a:r>
            <a:r>
              <a:rPr lang="ru-RU" sz="1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(ИЗМЕНЕНО)</a:t>
            </a:r>
            <a:endParaRPr lang="en-US" sz="1400" strike="sngStrike" dirty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ПРОХОЖДЕНИЕ ОБУЧЕНИЯ ЗАЯВЛЕННЫМ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ПЕРСОНАЛОМ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безопасным методам и приемам выполнения работ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400" strike="sngStrike" dirty="0">
                <a:solidFill>
                  <a:srgbClr val="3F3F3F"/>
                </a:solidFill>
                <a:latin typeface="Franklin Gothic Book" panose="020B0503020102020204" pitchFamily="34" charset="0"/>
              </a:rPr>
              <a:t>оказанию первой помощи пострадавшим</a:t>
            </a: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наличие удостоверений (</a:t>
            </a:r>
            <a:r>
              <a:rPr lang="ru-RU" sz="1400" strike="sngStrike" dirty="0">
                <a:solidFill>
                  <a:srgbClr val="3F3F3F"/>
                </a:solidFill>
                <a:latin typeface="Franklin Gothic Book" panose="020B0503020102020204" pitchFamily="34" charset="0"/>
              </a:rPr>
              <a:t>по проверке знаний требований охраны труда; курсов пожарно-технического минимума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; аттестации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по промышленной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безопасности; </a:t>
            </a:r>
            <a:r>
              <a:rPr lang="ru-RU" sz="1400" strike="sngStrike" dirty="0">
                <a:solidFill>
                  <a:srgbClr val="3F3F3F"/>
                </a:solidFill>
                <a:latin typeface="Franklin Gothic Book" panose="020B0503020102020204" pitchFamily="34" charset="0"/>
              </a:rPr>
              <a:t>присвоении необходимой группы электробезопасности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)</a:t>
            </a:r>
            <a:r>
              <a:rPr lang="ru-RU" sz="1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 (ИЗМЕНЕНО</a:t>
            </a: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)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НАЛИЧИЕ ДОКУМЕНТОВ О ПОДГОТОВКЕ, НАВЫКАХ, ОПЫТЕ И КВАЛИФИКАЦИИ ПЕРСОНАЛА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400" b="1" strike="sngStrike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100%</a:t>
            </a: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ПЕРСОНАЛА ДОЛЖНО БЫТЬ В ШТАТЕ </a:t>
            </a: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(ИЗМЕНЕНО. Рабочий персонал - 30% в штате, ИТР – 100% в штате)</a:t>
            </a:r>
            <a:endParaRPr lang="ru-RU" sz="1400" dirty="0" smtClean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Технические ресурсы, привлекаемые на основании договоров аренды </a:t>
            </a:r>
            <a:r>
              <a:rPr lang="ru-RU" sz="1400" b="1" strike="sngStrike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не должны превышать 30%</a:t>
            </a:r>
            <a:r>
              <a:rPr lang="ru-RU" sz="1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(ИЗМЕНЕНО - 50%)</a:t>
            </a:r>
            <a:endParaRPr lang="ru-RU" sz="1400" strike="sngStrike" dirty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	</a:t>
            </a:r>
            <a:endParaRPr lang="ru-RU" sz="1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0" y="1056465"/>
            <a:ext cx="12192000" cy="402291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906939"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РЕЗЕРВУАРЫ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ВЕРТИКАЛЬНЫЕ СТАЛЬНЫЕ И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ЖЕЛЕЗОБЕТОННЫЕ РЕЗЕРВУАРЫ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8028" y="1456861"/>
            <a:ext cx="1131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ТРЕБОВАНИЯ К ОБЕСПЕЧЕННОСТИ ПЕРСОНАЛОМ И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ТЕХНИЧЕСКОЙ ОСНАЩЕННОСТИ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ЗАЯВИТЕЛЯ</a:t>
            </a:r>
          </a:p>
        </p:txBody>
      </p:sp>
    </p:spTree>
    <p:extLst>
      <p:ext uri="{BB962C8B-B14F-4D97-AF65-F5344CB8AC3E}">
        <p14:creationId xmlns:p14="http://schemas.microsoft.com/office/powerpoint/2010/main" val="12016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 вниз 31"/>
          <p:cNvSpPr/>
          <p:nvPr/>
        </p:nvSpPr>
        <p:spPr>
          <a:xfrm>
            <a:off x="2554426" y="1403183"/>
            <a:ext cx="7948231" cy="4841584"/>
          </a:xfrm>
          <a:prstGeom prst="downArrow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96" y="20948"/>
            <a:ext cx="8594677" cy="9080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Franklin Gothic Book" panose="020B0503020102020204" pitchFamily="34" charset="0"/>
              </a:rPr>
              <a:t>Почему стоит работать с Заказчиками из системы «</a:t>
            </a:r>
            <a:r>
              <a:rPr lang="ru-RU" sz="2000" dirty="0" err="1" smtClean="0">
                <a:latin typeface="Franklin Gothic Book" panose="020B0503020102020204" pitchFamily="34" charset="0"/>
              </a:rPr>
              <a:t>Транснефть</a:t>
            </a:r>
            <a:r>
              <a:rPr lang="ru-RU" sz="2000" dirty="0" smtClean="0">
                <a:latin typeface="Franklin Gothic Book" panose="020B0503020102020204" pitchFamily="34" charset="0"/>
              </a:rPr>
              <a:t>»?</a:t>
            </a:r>
            <a:endParaRPr lang="ru-RU" sz="2000" dirty="0"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8686" y="7225437"/>
            <a:ext cx="6733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r="58437"/>
          <a:stretch/>
        </p:blipFill>
        <p:spPr>
          <a:xfrm>
            <a:off x="0" y="1451892"/>
            <a:ext cx="1905792" cy="497763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18147" y="2161880"/>
            <a:ext cx="10303312" cy="142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Все объекты капитального строительства на 100% обеспечены финансированием, цена объектов 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рассчитывается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в соответствии с едиными сметными 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расценками, на основании проектной документации, разработанной квалифицированными Проектными организациями.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59873" y="910936"/>
            <a:ext cx="9773096" cy="1347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Wingdings" panose="05000000000000000000" pitchFamily="2" charset="2"/>
              <a:buChar char="ü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С</a:t>
            </a:r>
            <a:r>
              <a:rPr lang="ru-RU" sz="2000" dirty="0" err="1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истема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организаций «</a:t>
            </a:r>
            <a:r>
              <a:rPr lang="ru-RU" sz="2000" dirty="0" err="1">
                <a:solidFill>
                  <a:srgbClr val="3F3F3F"/>
                </a:solidFill>
                <a:latin typeface="Franklin Gothic Book" panose="020B0503020102020204" pitchFamily="34" charset="0"/>
              </a:rPr>
              <a:t>Транснефть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» является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одним из крупнейших заказчиков строительно-монтажных работ в России с едиными технологическими, организационными и бюджетными 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принципами. Объекты капитального строительства имеются во множестве регионов РФ.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88686" y="3692331"/>
            <a:ext cx="10303313" cy="83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Оплата Заказчиком принятых работ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осуществляется </a:t>
            </a:r>
            <a:endParaRPr lang="ru-RU" sz="2000" dirty="0" smtClean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ежемесячно в течение </a:t>
            </a:r>
            <a:r>
              <a:rPr lang="ru-RU" sz="2000" b="1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25</a:t>
            </a:r>
            <a:r>
              <a:rPr lang="en-US" sz="2000" b="1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-45</a:t>
            </a:r>
            <a:r>
              <a:rPr lang="ru-RU" sz="2000" b="1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 </a:t>
            </a:r>
            <a:r>
              <a:rPr lang="ru-RU" sz="2000" b="1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календарных дней.</a:t>
            </a:r>
          </a:p>
          <a:p>
            <a:pPr marL="342900" indent="-342900" algn="ctr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Контрактом предусмотрено получение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аванса в размере 30% от стоимости контракта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91385" y="5726570"/>
            <a:ext cx="9932126" cy="90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000" noProof="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Квалифицированные специалисты Заказчика активно участвуют в реализации объектов на всех этапах от проектирования до ввода в эксплуатацию и лично заинтересованы в успешной реализации объектов.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6948" y="5002613"/>
            <a:ext cx="10306563" cy="539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Возможно проведение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конъюнктурного анализа стоимости МТР в случае дефицита стоимости материальных ресурсов, учтенных в контракте.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394" y="902514"/>
            <a:ext cx="8189168" cy="131034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ТРЕБОВАНИЯ РАЗРЕШИТЕЛЬНЫХ ДОКУМЕНТОВ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8686" y="7225437"/>
            <a:ext cx="6733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72242"/>
            <a:ext cx="1219974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СВЕДЕНИЯ О ЧЛЕНСТВЕ ЗАЯВИТЕЛЯ В САМОРЕГУЛИРУЕМОЙ ОРГАНИЗАЦИИ В ОБЛАСТИ СТРОИТЕЛЬСТВА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	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b="1" strike="sngStrike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СЕРТИФИКАТ СООТВЕТСТВИЯ СИСТЕМЫ МЕНЕДЖМЕНТА КАЧЕСТВА В ОБЛАСТИ СТРОИТЕЛЬСТВА, РЕКОНСТРУКЦИИ, КАПИТАЛЬНОГО РЕМОНТА ОБЪЕКТОВ КАПИТАЛЬНОГО СТРОИТЕЛЬСТВА ГОСТ Р ИСО 9001-2015 (ISO 9001:2015)</a:t>
            </a:r>
            <a:r>
              <a:rPr lang="en-US" sz="1400" b="1" strike="sngStrike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(</a:t>
            </a: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ИСКЛЮЧЕНО)</a:t>
            </a:r>
            <a:endParaRPr lang="ru-RU" sz="1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endParaRPr lang="ru-RU" sz="1400" b="1" dirty="0" smtClean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НАЛИЧИЕ У ЗАЯВИТЕЛЯ АТТЕСТАЦИИ НАЦИОНАЛЬНОГО АГЕНТСТВА КОНТРОЛЯ СВАРКИ (ДАЛЕЕ - НАКС) СВАРЩИКОВ, СВАРОЧНОГО ОБОРУДОВАНИЯ, ТЕХНОЛОГИЙ СВАРОЧНЫХ РАБОТ ГРУППЫ И ТЕХНИЧЕСКИЕ УСТРОЙСТВА: </a:t>
            </a:r>
            <a:r>
              <a:rPr lang="ru-RU" sz="1400" b="1" strike="sngStrike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НГДО 1 </a:t>
            </a:r>
            <a:r>
              <a:rPr lang="ru-RU" sz="1400" b="1" strike="sngStrike" dirty="0">
                <a:solidFill>
                  <a:srgbClr val="002060"/>
                </a:solidFill>
                <a:latin typeface="Franklin Gothic Book" panose="020B0503020102020204" pitchFamily="34" charset="0"/>
              </a:rPr>
              <a:t>ГРУППА, НГДО 4 ГРУППА</a:t>
            </a: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, НГДО 5 ГРУППА «РЕЗЕРВУАРЫ ДЛЯ ХРАНЕНИЯ НЕФТИ И НЕФТЕПРОДУКТОВ, ГАЗГОЛЬДЕРОВ ГАЗОВЫХ ХРАНИЛИЩ ПРИ СООРУЖЕНИИ И РЕМОНТЕ»</a:t>
            </a:r>
            <a:r>
              <a:rPr lang="ru-RU" sz="1400" b="1" strike="sngStrike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, В ТОМ ЧИСЛЕ С УЧЕТОМ ДОПОЛНИТЕЛЬНЫХ ТРЕБОВАНИЙ ПАО «ТРАНСНЕФТЬ»</a:t>
            </a:r>
            <a:r>
              <a:rPr lang="en-US" sz="1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ИЗМЕНЕНО)</a:t>
            </a:r>
            <a:endParaRPr lang="ru-RU" sz="1400" b="1" strike="sngStrike" dirty="0" smtClean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АТТЕСТОВАННАЯ </a:t>
            </a:r>
            <a:r>
              <a:rPr lang="ru-RU" sz="1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(АККРЕДИТОВАННАЯ) </a:t>
            </a: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СТРОИТЕЛЬНАЯ ИСПЫТАТЕЛЬНАЯ ЛАБОРАТОРИЯ ИЛИ ДОГОВОР </a:t>
            </a:r>
            <a:r>
              <a:rPr lang="ru-RU" sz="1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НА ВЫПОЛНЕНИЕ РАБОТ/ОКАЗАНИЕ УСЛУГ С </a:t>
            </a: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ОРГАНИЗАЦИЕЙ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ru-RU" sz="14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АТТЕСТОВАННАЯ </a:t>
            </a:r>
            <a:r>
              <a:rPr lang="ru-RU" sz="1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(АККРЕДИТОВАННАЯ) </a:t>
            </a: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ЭЛЕКТРОЛАБОРАТОРИЯ </a:t>
            </a:r>
            <a:r>
              <a:rPr lang="ru-RU" sz="1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ИЛИ ДОГОВОР НА ВЫПОЛНЕНИЕ РАБОТ/ОКАЗАНИЕ УСЛУГ С </a:t>
            </a:r>
            <a:r>
              <a:rPr lang="ru-RU" sz="1400" b="1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ОРГАНИЗАЦИЕЙ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ru-RU" sz="1400" b="1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АТТЕСТОВАННАЯ </a:t>
            </a:r>
            <a:r>
              <a:rPr lang="ru-RU" sz="1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(АККРЕДИТОВАННАЯ) ЛАБОРАТОРИЯ НЕРАЗРУШАЮЩЕГО </a:t>
            </a: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КОНТРОЛЯ </a:t>
            </a:r>
            <a:r>
              <a:rPr lang="ru-RU" sz="1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ИЛИ ДОГОВОР НА ВЫПОЛНЕНИЕ РАБОТ/ОКАЗАНИЕ УСЛУГ С ОРГАНИЗАЦИЕЙ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kumimoji="0" lang="ru-RU" sz="1400" b="1" i="0" u="none" strike="sng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СПЕЦИАЛЬНАЯ ОДЕЖДА, СПЕЦИАЛЬНАЯ ОБУВЬ И ДРУГИЕ СРЕДСТВА ИНДИВИДУАЛЬНОЙ ЗАЩИТЫ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ИСКЛЮЧЕНО)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ru-RU" sz="1400" b="1" dirty="0" smtClean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ЛИЦЕНЗИЯ НА ОСУЩЕСТВЛЕНИЕ ДЕЯТЕЛЬНОСТИ ПО МОНТАЖУ, ТЕХНИЧЕСКОМУ ОБСЛУЖИВАНИЮ И РЕМОНТУ СРЕДСТВ ОБЕСПЕЧЕНИЯ ПОЖАРНОЙ БЕЗОПАСНОСТИ ЗДАНИЙ И СООРУЖЕНИЙ ИЛИ ДОГОВОРА НА ВЫПОЛНЕНИЕ РАБОТ/ОКАЗАНИЕ УСЛУГ С ОРГАНИЗАЦИЕЙ, ИМЕЮЩЕЙ СООТВЕТСТВУЮЩУЮ ЛИЦЕНЗИЮ.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92480"/>
            <a:ext cx="8311906" cy="165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27402" y="6692480"/>
            <a:ext cx="3872346" cy="165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902514"/>
            <a:ext cx="12192000" cy="402291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906939"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РЕЗЕРВУАРЫ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ВЕРТИКАЛЬНЫЕ СТАЛЬНЫЕ И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Book" pitchFamily="34" charset="0"/>
                <a:cs typeface="Arial" charset="0"/>
              </a:rPr>
              <a:t>ЖЕЛЕЗОБЕТОННЫЕ РЕЗЕРВУАРЫ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Book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6160" y="261047"/>
            <a:ext cx="25825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Рассмотрим пример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88686" y="7225437"/>
            <a:ext cx="6733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92480"/>
            <a:ext cx="8311906" cy="165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27402" y="6692480"/>
            <a:ext cx="3872346" cy="165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47535" y="5126295"/>
            <a:ext cx="458624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67193" y="22981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E-mail</a:t>
            </a:r>
            <a:r>
              <a:rPr lang="ru-RU" b="1" dirty="0">
                <a:latin typeface="Franklin Gothic Book" panose="020B0503020102020204" pitchFamily="34" charset="0"/>
              </a:rPr>
              <a:t> для связи по интересующим вопросам:</a:t>
            </a:r>
          </a:p>
          <a:p>
            <a:pPr algn="ctr"/>
            <a:r>
              <a:rPr lang="en-US" b="1" dirty="0" err="1" smtClean="0">
                <a:solidFill>
                  <a:schemeClr val="accent1"/>
                </a:solidFill>
                <a:latin typeface="Franklin Gothic Book" panose="020B0503020102020204" pitchFamily="34" charset="0"/>
                <a:hlinkClick r:id="rId3"/>
              </a:rPr>
              <a:t>agafonovav@spb</a:t>
            </a:r>
            <a:r>
              <a:rPr lang="ru-RU" b="1" dirty="0" smtClean="0">
                <a:solidFill>
                  <a:schemeClr val="accent1"/>
                </a:solidFill>
                <a:latin typeface="Franklin Gothic Book" panose="020B0503020102020204" pitchFamily="34" charset="0"/>
                <a:hlinkClick r:id="rId3"/>
              </a:rPr>
              <a:t>.transneft.ru</a:t>
            </a:r>
            <a:endParaRPr lang="ru-RU" b="1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7193" y="309497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Franklin Gothic Book" panose="020B0503020102020204" pitchFamily="34" charset="0"/>
              </a:rPr>
              <a:t>телефон </a:t>
            </a:r>
            <a:r>
              <a:rPr lang="ru-RU" b="1" dirty="0">
                <a:latin typeface="Franklin Gothic Book" panose="020B0503020102020204" pitchFamily="34" charset="0"/>
              </a:rPr>
              <a:t>для связи по интересующим вопросам:</a:t>
            </a: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Franklin Gothic Book" panose="020B0503020102020204" pitchFamily="34" charset="0"/>
              </a:rPr>
              <a:t>8-921-446-38-01</a:t>
            </a:r>
            <a:endParaRPr lang="en-US" b="1" dirty="0" smtClean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algn="ctr"/>
            <a:endParaRPr lang="ru-RU" b="1" dirty="0" smtClean="0">
              <a:solidFill>
                <a:schemeClr val="accent1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ru-RU" b="1" dirty="0" smtClean="0">
                <a:latin typeface="Franklin Gothic Book" panose="020B0503020102020204" pitchFamily="34" charset="0"/>
              </a:rPr>
              <a:t>Заместитель начальника отдела</a:t>
            </a:r>
          </a:p>
          <a:p>
            <a:pPr algn="ctr"/>
            <a:r>
              <a:rPr lang="ru-RU" b="1" dirty="0" smtClean="0">
                <a:latin typeface="Franklin Gothic Book" panose="020B0503020102020204" pitchFamily="34" charset="0"/>
              </a:rPr>
              <a:t>подготовки производства работ </a:t>
            </a:r>
            <a:br>
              <a:rPr lang="ru-RU" b="1" dirty="0" smtClean="0">
                <a:latin typeface="Franklin Gothic Book" panose="020B0503020102020204" pitchFamily="34" charset="0"/>
              </a:rPr>
            </a:br>
            <a:r>
              <a:rPr lang="ru-RU" b="1" dirty="0" smtClean="0">
                <a:latin typeface="Franklin Gothic Book" panose="020B0503020102020204" pitchFamily="34" charset="0"/>
              </a:rPr>
              <a:t>ООО «</a:t>
            </a:r>
            <a:r>
              <a:rPr lang="ru-RU" b="1" dirty="0" err="1" smtClean="0">
                <a:latin typeface="Franklin Gothic Book" panose="020B0503020102020204" pitchFamily="34" charset="0"/>
              </a:rPr>
              <a:t>Транснефть</a:t>
            </a:r>
            <a:r>
              <a:rPr lang="ru-RU" b="1" dirty="0" smtClean="0">
                <a:latin typeface="Franklin Gothic Book" panose="020B0503020102020204" pitchFamily="34" charset="0"/>
              </a:rPr>
              <a:t> - Балтика»</a:t>
            </a:r>
          </a:p>
          <a:p>
            <a:pPr algn="ctr"/>
            <a:r>
              <a:rPr lang="ru-RU" b="1" dirty="0" smtClean="0">
                <a:latin typeface="Franklin Gothic Book" panose="020B0503020102020204" pitchFamily="34" charset="0"/>
              </a:rPr>
              <a:t>Агафонов Александр Владимирович</a:t>
            </a:r>
            <a:endParaRPr lang="ru-RU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 вниз 31"/>
          <p:cNvSpPr/>
          <p:nvPr/>
        </p:nvSpPr>
        <p:spPr>
          <a:xfrm>
            <a:off x="2792788" y="1324958"/>
            <a:ext cx="7948231" cy="4841584"/>
          </a:xfrm>
          <a:prstGeom prst="downArrow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77" y="0"/>
            <a:ext cx="8594677" cy="9080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Franklin Gothic Book" panose="020B0503020102020204" pitchFamily="34" charset="0"/>
              </a:rPr>
              <a:t>ООО «</a:t>
            </a:r>
            <a:r>
              <a:rPr lang="ru-RU" sz="2000" dirty="0" err="1" smtClean="0">
                <a:latin typeface="Franklin Gothic Book" panose="020B0503020102020204" pitchFamily="34" charset="0"/>
              </a:rPr>
              <a:t>Транснефть</a:t>
            </a:r>
            <a:r>
              <a:rPr lang="ru-RU" sz="2000" dirty="0" smtClean="0">
                <a:latin typeface="Franklin Gothic Book" panose="020B0503020102020204" pitchFamily="34" charset="0"/>
              </a:rPr>
              <a:t> – Балтика»</a:t>
            </a:r>
            <a:endParaRPr lang="ru-RU" sz="2000" dirty="0"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8686" y="7225437"/>
            <a:ext cx="6733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98571" y="908050"/>
            <a:ext cx="7134404" cy="5828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Центральный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офис в Санкт-Петербурге;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3448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км магистральных 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нефтепро­водов;</a:t>
            </a:r>
            <a:endParaRPr lang="ru-RU" sz="2000" dirty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1911 км магистральных 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нефтепродуктопроводов;</a:t>
            </a:r>
            <a:endParaRPr lang="ru-RU" sz="2000" dirty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4 филиала: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/>
            </a:r>
            <a:b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</a:b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Новгородское,</a:t>
            </a:r>
            <a:b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</a:b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Ярославское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и 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/>
            </a:r>
            <a:b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</a:b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Ленинградское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районные нефтепроводные 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управления,</a:t>
            </a:r>
            <a:b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</a:b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Нефтебаза «</a:t>
            </a:r>
            <a:r>
              <a:rPr lang="ru-RU" sz="2000" dirty="0" err="1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Усть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 – Луга»;</a:t>
            </a:r>
            <a:endParaRPr lang="ru-RU" sz="2000" dirty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36 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перекачивающих станций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Р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езервуарный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парк 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-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более 1 273 000 м3;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П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одводные 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переходы, в </a:t>
            </a:r>
            <a:r>
              <a:rPr lang="ru-RU" sz="2000" dirty="0" err="1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т.ч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. через реки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 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Волга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, Днепр, Нева и Волхов</a:t>
            </a: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.</a:t>
            </a:r>
            <a:r>
              <a:rPr lang="ru-RU" sz="2000" dirty="0">
                <a:solidFill>
                  <a:srgbClr val="3F3F3F"/>
                </a:solidFill>
                <a:latin typeface="Franklin Gothic Book" panose="020B0503020102020204" pitchFamily="34" charset="0"/>
              </a:rPr>
              <a:t> </a:t>
            </a:r>
            <a:endParaRPr lang="ru-RU" sz="2000" dirty="0" smtClean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Объекты капитального строительства расположены в г. Санкт-Петербурге, Ленинградской, Новгородской, Тверской, Ярославской, Псковской и Смоленской областях.</a:t>
            </a:r>
            <a:endParaRPr lang="ru-RU" sz="2000" dirty="0">
              <a:solidFill>
                <a:srgbClr val="3F3F3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" y="908050"/>
            <a:ext cx="4892617" cy="582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 вниз 31"/>
          <p:cNvSpPr/>
          <p:nvPr/>
        </p:nvSpPr>
        <p:spPr>
          <a:xfrm>
            <a:off x="2792788" y="1324958"/>
            <a:ext cx="7948231" cy="4841584"/>
          </a:xfrm>
          <a:prstGeom prst="downArrow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891" y="-27833"/>
            <a:ext cx="8594677" cy="9080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Franklin Gothic Book" panose="020B0503020102020204" pitchFamily="34" charset="0"/>
              </a:rPr>
              <a:t>Общие положения</a:t>
            </a:r>
            <a:endParaRPr lang="ru-RU" sz="2000" dirty="0"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8686" y="7225437"/>
            <a:ext cx="6733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817" y="2821777"/>
            <a:ext cx="12022179" cy="1386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Для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включения в реестр ПКО заявителю необходимо подать соответствующую заявку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9817" y="1986557"/>
            <a:ext cx="11863157" cy="1181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200" noProof="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Закупки СМР преимущественно осуществляются способом</a:t>
            </a:r>
            <a:r>
              <a:rPr lang="en-US" sz="2200" noProof="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 </a:t>
            </a:r>
            <a:r>
              <a:rPr lang="ru-RU" sz="2200" noProof="0" dirty="0" err="1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редукцион</a:t>
            </a:r>
            <a:r>
              <a:rPr lang="ru-RU" sz="2200" noProof="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 среди организаций из реестра лиц,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соответствующих требованиям предварительного квалификационного отбора по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видам работ, услуг (ПКО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)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9817" y="4208521"/>
            <a:ext cx="12022181" cy="836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ПКО не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является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закупкой и проводится в открытой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форме, т.е. любая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организация или </a:t>
            </a:r>
            <a:r>
              <a:rPr lang="ru-RU" sz="220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ИП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вправе подать заявку на ПКО по видам работ, услуг в рамках объявленных ПКО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9817" y="5607715"/>
            <a:ext cx="11863157" cy="857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Порядок проведения ПКО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определён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отраслевым регламентом ПАО «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Транснефть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»</a:t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ОР-03.100-00-КТН-0181-20 «Магистральный трубопроводный транспорт нефти и нефтепродуктов. Реестр лиц, соответствующих требованиям предварительного квалификационного отбора по видам работ, услуг. Порядок формирования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»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817" y="1126731"/>
            <a:ext cx="11863157" cy="94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Wingdings" panose="05000000000000000000" pitchFamily="2" charset="2"/>
              <a:buChar char="ü"/>
              <a:defRPr/>
            </a:pPr>
            <a:r>
              <a:rPr lang="ru-RU" sz="2200" noProof="0" dirty="0" smtClean="0">
                <a:solidFill>
                  <a:srgbClr val="3F3F3F"/>
                </a:solidFill>
                <a:latin typeface="Franklin Gothic Book" panose="020B0503020102020204" pitchFamily="34" charset="0"/>
              </a:rPr>
              <a:t>Информация о закупках СМР размещаются  в сети Интернет на торговой площадке Сбербанк-АСТ </a:t>
            </a:r>
            <a:r>
              <a:rPr lang="en-US" sz="2200" dirty="0" smtClean="0">
                <a:solidFill>
                  <a:srgbClr val="3F3F3F"/>
                </a:solidFill>
                <a:latin typeface="Franklin Gothic Book" panose="020B0503020102020204" pitchFamily="34" charset="0"/>
                <a:hlinkClick r:id="rId3"/>
              </a:rPr>
              <a:t>https</a:t>
            </a:r>
            <a:r>
              <a:rPr lang="en-US" sz="2200" dirty="0">
                <a:solidFill>
                  <a:srgbClr val="3F3F3F"/>
                </a:solidFill>
                <a:latin typeface="Franklin Gothic Book" panose="020B0503020102020204" pitchFamily="34" charset="0"/>
                <a:hlinkClick r:id="rId3"/>
              </a:rPr>
              <a:t>://</a:t>
            </a:r>
            <a:r>
              <a:rPr lang="en-US" sz="2200" dirty="0" smtClean="0">
                <a:solidFill>
                  <a:srgbClr val="3F3F3F"/>
                </a:solidFill>
                <a:latin typeface="Franklin Gothic Book" panose="020B0503020102020204" pitchFamily="34" charset="0"/>
                <a:hlinkClick r:id="rId3"/>
              </a:rPr>
              <a:t>utp.sberbank-ast.ru/Transneft/List/OrganizerPurchaseList</a:t>
            </a:r>
            <a:endParaRPr lang="ru-RU" sz="2200" dirty="0" smtClean="0">
              <a:solidFill>
                <a:srgbClr val="3F3F3F"/>
              </a:solidFill>
              <a:latin typeface="Franklin Gothic Book" panose="020B0503020102020204" pitchFamily="34" charset="0"/>
            </a:endParaRPr>
          </a:p>
          <a:p>
            <a:pPr marL="342900" lvl="0" indent="-342900" algn="ctr">
              <a:buFont typeface="Wingdings" panose="05000000000000000000" pitchFamily="2" charset="2"/>
              <a:buChar char="ü"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 вниз 31"/>
          <p:cNvSpPr/>
          <p:nvPr/>
        </p:nvSpPr>
        <p:spPr>
          <a:xfrm>
            <a:off x="2792788" y="1324958"/>
            <a:ext cx="7948231" cy="4841584"/>
          </a:xfrm>
          <a:prstGeom prst="downArrow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891" y="-27833"/>
            <a:ext cx="8594677" cy="90805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Запланированные объемы СМР на </a:t>
            </a:r>
            <a:r>
              <a:rPr lang="ru-RU" sz="2000" dirty="0" smtClean="0">
                <a:latin typeface="Franklin Gothic Book" panose="020B0503020102020204" pitchFamily="34" charset="0"/>
              </a:rPr>
              <a:t>2025-2027 </a:t>
            </a:r>
            <a:r>
              <a:rPr lang="ru-RU" sz="2000" dirty="0">
                <a:latin typeface="Franklin Gothic Book" panose="020B0503020102020204" pitchFamily="34" charset="0"/>
              </a:rPr>
              <a:t>г</a:t>
            </a:r>
            <a:r>
              <a:rPr lang="ru-RU" sz="2000" dirty="0" smtClean="0">
                <a:latin typeface="Franklin Gothic Book" panose="020B0503020102020204" pitchFamily="34" charset="0"/>
              </a:rPr>
              <a:t>. по ООО «ТНБ»</a:t>
            </a:r>
            <a:r>
              <a:rPr lang="en-US" sz="2000" dirty="0" smtClean="0">
                <a:latin typeface="Franklin Gothic Book" panose="020B0503020102020204" pitchFamily="34" charset="0"/>
              </a:rPr>
              <a:t> </a:t>
            </a:r>
            <a:endParaRPr lang="ru-RU" sz="2000" dirty="0"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8686" y="7225437"/>
            <a:ext cx="6733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76549"/>
              </p:ext>
            </p:extLst>
          </p:nvPr>
        </p:nvGraphicFramePr>
        <p:xfrm>
          <a:off x="773891" y="1009290"/>
          <a:ext cx="10612976" cy="5290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3469">
                  <a:extLst>
                    <a:ext uri="{9D8B030D-6E8A-4147-A177-3AD203B41FA5}">
                      <a16:colId xmlns:a16="http://schemas.microsoft.com/office/drawing/2014/main" val="2394566243"/>
                    </a:ext>
                  </a:extLst>
                </a:gridCol>
                <a:gridCol w="5109432">
                  <a:extLst>
                    <a:ext uri="{9D8B030D-6E8A-4147-A177-3AD203B41FA5}">
                      <a16:colId xmlns:a16="http://schemas.microsoft.com/office/drawing/2014/main" val="1128284667"/>
                    </a:ext>
                  </a:extLst>
                </a:gridCol>
                <a:gridCol w="1362974">
                  <a:extLst>
                    <a:ext uri="{9D8B030D-6E8A-4147-A177-3AD203B41FA5}">
                      <a16:colId xmlns:a16="http://schemas.microsoft.com/office/drawing/2014/main" val="1455528471"/>
                    </a:ext>
                  </a:extLst>
                </a:gridCol>
                <a:gridCol w="1380226">
                  <a:extLst>
                    <a:ext uri="{9D8B030D-6E8A-4147-A177-3AD203B41FA5}">
                      <a16:colId xmlns:a16="http://schemas.microsoft.com/office/drawing/2014/main" val="3223490296"/>
                    </a:ext>
                  </a:extLst>
                </a:gridCol>
                <a:gridCol w="1526875">
                  <a:extLst>
                    <a:ext uri="{9D8B030D-6E8A-4147-A177-3AD203B41FA5}">
                      <a16:colId xmlns:a16="http://schemas.microsoft.com/office/drawing/2014/main" val="3805293661"/>
                    </a:ext>
                  </a:extLst>
                </a:gridCol>
              </a:tblGrid>
              <a:tr h="4830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r>
                        <a:rPr lang="ru-RU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№</a:t>
                      </a:r>
                      <a:r>
                        <a:rPr lang="ru-RU" sz="1600" u="none" strike="noStrike" baseline="0" dirty="0" smtClean="0">
                          <a:effectLst/>
                          <a:latin typeface="Franklin Gothic Book" panose="020B0503020102020204" pitchFamily="34" charset="0"/>
                        </a:rPr>
                        <a:t> п/п</a:t>
                      </a:r>
                      <a:endParaRPr lang="ru-RU" sz="1600" b="1" i="0" u="none" strike="noStrike" dirty="0">
                        <a:solidFill>
                          <a:srgbClr val="333333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Виды</a:t>
                      </a:r>
                      <a:r>
                        <a:rPr lang="ru-RU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333333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ФИНАНСИРОВАНИЕ СМР, млн. руб. с НДС</a:t>
                      </a:r>
                      <a:endParaRPr lang="ru-RU" sz="1600" b="1" i="0" u="none" strike="noStrike" dirty="0" smtClean="0">
                        <a:solidFill>
                          <a:srgbClr val="333333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57653"/>
                  </a:ext>
                </a:extLst>
              </a:tr>
              <a:tr h="253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в том числе по годам:</a:t>
                      </a:r>
                      <a:endParaRPr lang="ru-RU" sz="1600" b="1" i="0" u="none" strike="noStrike" dirty="0" smtClean="0">
                        <a:solidFill>
                          <a:srgbClr val="333333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122263"/>
                  </a:ext>
                </a:extLst>
              </a:tr>
              <a:tr h="382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2025</a:t>
                      </a:r>
                      <a:endParaRPr lang="ru-RU" sz="1600" b="1" i="0" u="none" strike="noStrike" dirty="0">
                        <a:solidFill>
                          <a:srgbClr val="333333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202</a:t>
                      </a:r>
                      <a:r>
                        <a:rPr lang="en-US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333333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2027</a:t>
                      </a:r>
                      <a:endParaRPr lang="ru-RU" sz="1600" b="1" i="0" u="none" strike="noStrike" dirty="0">
                        <a:solidFill>
                          <a:srgbClr val="333333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2809"/>
                  </a:ext>
                </a:extLst>
              </a:tr>
              <a:tr h="290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Линейная часть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2 61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&gt;8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500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6 3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540816"/>
                  </a:ext>
                </a:extLst>
              </a:tr>
              <a:tr h="290795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Количество реализуемых объектов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838332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Резервуарные парки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240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&gt;2 000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55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949396"/>
                  </a:ext>
                </a:extLst>
              </a:tr>
              <a:tr h="303299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Количество реализуемых объектов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120452"/>
                  </a:ext>
                </a:extLst>
              </a:tr>
              <a:tr h="309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АСУТП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670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84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466880"/>
                  </a:ext>
                </a:extLst>
              </a:tr>
              <a:tr h="309617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Количество реализуемых объектов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199292"/>
                  </a:ext>
                </a:extLst>
              </a:tr>
              <a:tr h="284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СИКН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250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642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330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573141"/>
                  </a:ext>
                </a:extLst>
              </a:tr>
              <a:tr h="284343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Количество реализуемых объектов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990765"/>
                  </a:ext>
                </a:extLst>
              </a:tr>
              <a:tr h="290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err="1">
                          <a:effectLst/>
                          <a:latin typeface="Franklin Gothic Book" panose="020B0503020102020204" pitchFamily="34" charset="0"/>
                        </a:rPr>
                        <a:t>Механо</a:t>
                      </a:r>
                      <a:r>
                        <a:rPr lang="ru-RU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-технологическое оборудование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200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320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1640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95682"/>
                  </a:ext>
                </a:extLst>
              </a:tr>
              <a:tr h="290661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Количество реализуемых объектов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796731"/>
                  </a:ext>
                </a:extLst>
              </a:tr>
              <a:tr h="2863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Энергетическое оборудование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&gt;3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99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1 05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723651"/>
                  </a:ext>
                </a:extLst>
              </a:tr>
              <a:tr h="28631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Количество реализуемых объектов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820576"/>
                  </a:ext>
                </a:extLst>
              </a:tr>
              <a:tr h="320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Franklin Gothic Book" panose="020B0503020102020204" pitchFamily="34" charset="0"/>
                        </a:rPr>
                        <a:t>Здания и сооружения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300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1 6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1 56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30612"/>
                  </a:ext>
                </a:extLst>
              </a:tr>
              <a:tr h="320766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Количество реализуемых объектов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4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400" i="1" u="none" strike="noStrike" kern="1200" dirty="0">
                        <a:solidFill>
                          <a:schemeClr val="dk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213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4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0232" y="0"/>
            <a:ext cx="9142341" cy="9080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Franklin Gothic Book" panose="020B0503020102020204" pitchFamily="34" charset="0"/>
              </a:rPr>
              <a:t>Виды предварительного </a:t>
            </a:r>
            <a:r>
              <a:rPr lang="ru-RU" sz="2000" dirty="0">
                <a:latin typeface="Franklin Gothic Book" panose="020B0503020102020204" pitchFamily="34" charset="0"/>
              </a:rPr>
              <a:t>квалификационного </a:t>
            </a:r>
            <a:r>
              <a:rPr lang="ru-RU" sz="2000" dirty="0" smtClean="0">
                <a:latin typeface="Franklin Gothic Book" panose="020B0503020102020204" pitchFamily="34" charset="0"/>
              </a:rPr>
              <a:t>отбора</a:t>
            </a:r>
            <a:endParaRPr lang="ru-RU" sz="2000" dirty="0">
              <a:latin typeface="Franklin Gothic Book" panose="020B0503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6666788"/>
            <a:ext cx="8311906" cy="165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27402" y="6692480"/>
            <a:ext cx="3872346" cy="165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1" name="Picture 2" descr="C:\Users\VinokurovaTV.GTP-TN\Desktop\Новая папка (6)\OO8JTрV1-0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63383" y="1568969"/>
            <a:ext cx="4630060" cy="4614998"/>
          </a:xfrm>
          <a:prstGeom prst="rect">
            <a:avLst/>
          </a:prstGeom>
          <a:noFill/>
        </p:spPr>
      </p:pic>
      <p:pic>
        <p:nvPicPr>
          <p:cNvPr id="26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35674" y="1414419"/>
            <a:ext cx="406058" cy="385683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626288" y="1435889"/>
            <a:ext cx="2024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14636" y="3145112"/>
            <a:ext cx="3354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Перечень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видов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работ, услуг, заявляемых на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ПКО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15154" y="1360648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ЛИНЕЙНАЯ ЧАСТЬ МАГИСТРАЛЬНЫХ НЕФТЕПРОВОДОВ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6109" y="1618819"/>
            <a:ext cx="5881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ПОДВОДНЫЕ ПЕРЕХОДЫ МАГИСТРАЛЬНЫХ НЕФТЕПРОВОДОВ</a:t>
            </a:r>
          </a:p>
          <a:p>
            <a:pPr lvl="0">
              <a:defRPr/>
            </a:pPr>
            <a:r>
              <a:rPr lang="ru-RU" sz="14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ТРАНШЕЙНЫМ МЕТОДОМ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9648" y="2035453"/>
            <a:ext cx="81301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ПОДВОДНЫЕ ПЕРЕХОДЫ МАГИСТРАЛЬНЫХ НЕФТЕПРОВОДОВ</a:t>
            </a:r>
          </a:p>
          <a:p>
            <a:pPr lvl="0">
              <a:defRPr/>
            </a:pPr>
            <a:r>
              <a:rPr lang="ru-RU" sz="1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МЕТОДОМ НАКЛОННО-НАПРАВЛЕННОГО </a:t>
            </a:r>
            <a:r>
              <a:rPr lang="ru-RU" sz="14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БУРЕНИЯ</a:t>
            </a:r>
            <a:endParaRPr lang="ru-RU" sz="14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63101" y="2618537"/>
            <a:ext cx="6539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РЕЗЕРВУАРЫ ВЕРТИКАЛЬНЫЕ СТАЛЬНЫЕ И </a:t>
            </a:r>
            <a:r>
              <a:rPr lang="ru-RU" sz="14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ЖЕЛЕЗОБЕТОННЫЕ</a:t>
            </a:r>
            <a:endParaRPr lang="ru-RU" sz="1400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3443" y="3085527"/>
            <a:ext cx="7476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ПЕРЕКАЧИВАЮЩИЕ СТАНЦИИ</a:t>
            </a:r>
            <a:endParaRPr lang="ru-RU" sz="14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84256" y="3475991"/>
            <a:ext cx="2675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ТЕХНОЛОГИЧЕСКАЯ </a:t>
            </a:r>
            <a:r>
              <a:rPr lang="ru-RU" sz="14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ОБВЯЗКА</a:t>
            </a:r>
          </a:p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ПЕРЕКАЧИВАЮЩИХ СТАНЦИЙ</a:t>
            </a:r>
            <a:endParaRPr lang="ru-RU" sz="1400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4633" y="4130013"/>
            <a:ext cx="2841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ОБЪЕКТЫ </a:t>
            </a:r>
            <a:r>
              <a:rPr lang="ru-RU" sz="14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ЭЛЕКТРОСНАБЖЕНИЯ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81470" y="4650540"/>
            <a:ext cx="3419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ТЕПЛОТЕХНИЧЕСКОЕ </a:t>
            </a:r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ОБОРУДОВАНИЕ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51559" y="5106009"/>
            <a:ext cx="8013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ИНЖЕНЕРНО-ТЕХНИЧЕСКИХ СРЕДСТВА </a:t>
            </a:r>
            <a:r>
              <a:rPr lang="ru-RU" sz="14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ОХРАНЫ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6036" y="5537090"/>
            <a:ext cx="8013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ПРОМЫШЛЕННЫЕ И АДМИНИСТРАТИВНЫЕ ЗДАНИЯ И </a:t>
            </a:r>
            <a:r>
              <a:rPr lang="ru-RU" sz="14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СООРУЖЕНИЯ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Demi" panose="020B0703020102020204" pitchFamily="34" charset="0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17473" y="5824963"/>
            <a:ext cx="8465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МОСТОВЫЕ ПЕРЕХОДЫ, </a:t>
            </a:r>
            <a:r>
              <a:rPr lang="ru-RU" sz="14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АВТОДОРОГИ, ВДОЛЬТРАССОВЫЕ ПРОЕЗДЫ,</a:t>
            </a:r>
          </a:p>
          <a:p>
            <a:pPr lvl="0">
              <a:defRPr/>
            </a:pPr>
            <a:r>
              <a:rPr lang="ru-RU" sz="14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ИНЖЕНЕРНАЯ ЗАЩИТА</a:t>
            </a:r>
          </a:p>
        </p:txBody>
      </p:sp>
      <p:pic>
        <p:nvPicPr>
          <p:cNvPr id="46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11858" y="1735314"/>
            <a:ext cx="406058" cy="385683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5483810" y="1756784"/>
            <a:ext cx="3903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II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48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64151" y="2138766"/>
            <a:ext cx="406058" cy="385683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6064151" y="2138767"/>
            <a:ext cx="4788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III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50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71685" y="2616362"/>
            <a:ext cx="406058" cy="385683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6515644" y="2637832"/>
            <a:ext cx="3903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IV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52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18661" y="3088147"/>
            <a:ext cx="406058" cy="385683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6786297" y="3109776"/>
            <a:ext cx="3903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68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05991" y="3571826"/>
            <a:ext cx="406058" cy="385683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6949950" y="3593296"/>
            <a:ext cx="3903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VI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70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7804" y="4092353"/>
            <a:ext cx="406058" cy="385683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6863101" y="4113823"/>
            <a:ext cx="3903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VII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76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31280" y="4560156"/>
            <a:ext cx="406058" cy="385683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6628584" y="4581626"/>
            <a:ext cx="6248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VIII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78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12615" y="5048627"/>
            <a:ext cx="406058" cy="385683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6356574" y="5070097"/>
            <a:ext cx="3903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IX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80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51278" y="5442655"/>
            <a:ext cx="406058" cy="397234"/>
          </a:xfrm>
          <a:prstGeom prst="rect">
            <a:avLst/>
          </a:prstGeom>
          <a:noFill/>
        </p:spPr>
      </p:pic>
      <p:sp>
        <p:nvSpPr>
          <p:cNvPr id="81" name="TextBox 80"/>
          <p:cNvSpPr txBox="1"/>
          <p:nvPr/>
        </p:nvSpPr>
        <p:spPr>
          <a:xfrm>
            <a:off x="5923230" y="5464125"/>
            <a:ext cx="3903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X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82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41732" y="5912473"/>
            <a:ext cx="406058" cy="397234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4985691" y="5933943"/>
            <a:ext cx="3903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XI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7904" y="914326"/>
            <a:ext cx="9952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3F3F3F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+mn-ea"/>
                <a:cs typeface="+mn-cs"/>
              </a:rPr>
              <a:t>В настоящее время ПАО «Транснефть» </a:t>
            </a:r>
            <a:r>
              <a:rPr kumimoji="0" lang="ru-RU" sz="2000" b="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3F3F3F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+mn-ea"/>
                <a:cs typeface="+mn-cs"/>
              </a:rPr>
              <a:t>предусмотрен ПКО по </a:t>
            </a:r>
            <a:r>
              <a:rPr kumimoji="0" lang="ru-RU" sz="20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3F3F3F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+mn-ea"/>
                <a:cs typeface="+mn-cs"/>
              </a:rPr>
              <a:t>различным видам </a:t>
            </a:r>
            <a:r>
              <a:rPr kumimoji="0" lang="ru-RU" sz="2000" b="0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3F3F3F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Franklin Gothic Book" panose="020B0503020102020204" pitchFamily="34" charset="0"/>
                <a:ea typeface="+mn-ea"/>
                <a:cs typeface="+mn-cs"/>
              </a:rPr>
              <a:t>работ, услуг, в том числе:</a:t>
            </a:r>
            <a:endParaRPr kumimoji="0" lang="en-US" sz="2000" b="0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rgbClr val="3F3F3F"/>
              </a:solidFill>
              <a:effectLst/>
              <a:uLnTx/>
              <a:uFill>
                <a:solidFill>
                  <a:srgbClr val="FF0000"/>
                </a:solidFill>
              </a:uFill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42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59267" y="5933520"/>
            <a:ext cx="406058" cy="397234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4259267" y="5954990"/>
            <a:ext cx="561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XI</a:t>
            </a:r>
            <a:r>
              <a:rPr lang="en-US" sz="1500" b="1" dirty="0">
                <a:solidFill>
                  <a:prstClr val="white"/>
                </a:solidFill>
                <a:latin typeface="Franklin Gothic Book" panose="020B0503020102020204" pitchFamily="34" charset="0"/>
              </a:rPr>
              <a:t>I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44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65993" y="5354037"/>
            <a:ext cx="406058" cy="397234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2743200" y="5375507"/>
            <a:ext cx="4570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XIII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55" name="Picture 3" descr="C:\Users\VinokurovaTV.GTP-TN\Desktop\Новая папка (6)\OO8JTV1-01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23786" y="4775264"/>
            <a:ext cx="406058" cy="397234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2423786" y="4796734"/>
            <a:ext cx="5813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XIV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6706" y="5854962"/>
            <a:ext cx="2765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ЭЛЕКТРОМОНТАЖНЫЕ РАБОТЫ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ПО НАПРАВЛЕНИЮ АСУТП</a:t>
            </a:r>
            <a:endParaRPr lang="ru-RU" sz="1400" dirty="0">
              <a:solidFill>
                <a:srgbClr val="00206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613" y="5402946"/>
            <a:ext cx="2603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ВДОЛЬТРАССОВЫЕ ПРОЕЗДЫ</a:t>
            </a:r>
            <a:endParaRPr lang="ru-RU" sz="1400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641" y="4801581"/>
            <a:ext cx="1924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ДРУГИЕ ВИДЫ РАБОТ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И УСЛУГ</a:t>
            </a:r>
          </a:p>
        </p:txBody>
      </p:sp>
    </p:spTree>
    <p:extLst>
      <p:ext uri="{BB962C8B-B14F-4D97-AF65-F5344CB8AC3E}">
        <p14:creationId xmlns:p14="http://schemas.microsoft.com/office/powerpoint/2010/main" val="4252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Основные положения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088571"/>
            <a:ext cx="12192000" cy="552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2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Сроки, место и порядок подачи заявок на ПКО установлены в извещении о </a:t>
            </a:r>
            <a:r>
              <a:rPr lang="ru-RU" sz="2200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ПКО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2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2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подготовки и оформления документов, входящих в состав заявки на ПКО, определен в типовой инструкции </a:t>
            </a:r>
            <a:r>
              <a:rPr lang="ru-RU" sz="2200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ПКО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2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2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профессионально-технической обеспеченности, в том числе и к разрешительной документации, установлены в программе проверки по соответствующему виду работ, </a:t>
            </a:r>
            <a:r>
              <a:rPr lang="ru-RU" sz="2200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2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2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об участии в ПКО заявитель принимает </a:t>
            </a:r>
            <a:r>
              <a:rPr lang="ru-RU" sz="2200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2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2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проведения ПКО, подготовки и оформления заявок на ПКО обращаться к контактным лицам (контактные номера телефонов указаны в извещении о конкретном ПКО</a:t>
            </a:r>
            <a:r>
              <a:rPr lang="ru-RU" sz="2200" dirty="0" smtClean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2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22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Заявки на ПКО рассматриваются организатором ПКО последовательно в порядке их поступления</a:t>
            </a:r>
            <a:endParaRPr lang="ru-RU" sz="22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967623" y="3164115"/>
            <a:ext cx="2317477" cy="2630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r>
              <a:rPr lang="ru-RU" sz="2000" dirty="0">
                <a:latin typeface="Franklin Gothic Book" panose="020B0503020102020204" pitchFamily="34" charset="0"/>
              </a:rPr>
              <a:t>Порядок и сроки проведения ПКО по видам работ, услуг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4077" y="2534017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49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697" y="272191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км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 b="39603"/>
          <a:stretch/>
        </p:blipFill>
        <p:spPr>
          <a:xfrm>
            <a:off x="3857" y="1062104"/>
            <a:ext cx="12192000" cy="50447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Стрелка вправо 11"/>
          <p:cNvSpPr/>
          <p:nvPr/>
        </p:nvSpPr>
        <p:spPr>
          <a:xfrm>
            <a:off x="0" y="875392"/>
            <a:ext cx="7837713" cy="125851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Прием заявок на ПКО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осуществляется 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порядке, установленном 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документации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ПКО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695325" y="1546410"/>
            <a:ext cx="8301717" cy="140183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Проверка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заявки на ПКО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проверка заявителя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завершаются не позднее 45 календарных дней с даты регистрации заявки 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ПКО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1420586" y="2224411"/>
            <a:ext cx="8752114" cy="182783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Решение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по результатам рассмотрения конкретной заявки на ПКО принимается не позднее 30 календарных дней от даты завершения проверки заявки на ПКО и проверки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заявителя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2547257" y="3029895"/>
            <a:ext cx="9111343" cy="252163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Уведомление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заявителя о результатах ПКО (об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отклонении заявки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на ПКО, о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включении/отказе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во включении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реестр ПКО) осуществляется не позднее 5 календарных дней от даты принятия решения по результатам рассмотрения конкретной заявки на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ПКО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3543" y="5012870"/>
            <a:ext cx="8313477" cy="1054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убликация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итоговой информации о результатах ПКО не позднее 1 месяца, следующего за месяцем, в котором завершено рассмотрение результатов ПКО по всем заявкам на ПКО в рамках объявленного ПКО.</a:t>
            </a:r>
          </a:p>
        </p:txBody>
      </p:sp>
    </p:spTree>
    <p:extLst>
      <p:ext uri="{BB962C8B-B14F-4D97-AF65-F5344CB8AC3E}">
        <p14:creationId xmlns:p14="http://schemas.microsoft.com/office/powerpoint/2010/main" val="9343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Franklin Gothic Book" panose="020B0503020102020204" pitchFamily="34" charset="0"/>
              </a:rPr>
              <a:t>Основные требования </a:t>
            </a:r>
            <a:r>
              <a:rPr lang="ru-RU" sz="2000" dirty="0">
                <a:latin typeface="Franklin Gothic Book" panose="020B0503020102020204" pitchFamily="34" charset="0"/>
              </a:rPr>
              <a:t>к заявителю на ПКО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05114" y="3990094"/>
            <a:ext cx="2791675" cy="20279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Наличие у заявителя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устойчивого финансового состояния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22368" y="1389661"/>
            <a:ext cx="5077003" cy="213175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Наличие у заявителя в собственности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(либо 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аренде,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в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лизинге, или на ином законном основании)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технических ресурсов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, необходимых для выполнения заявленного вида работ, услуг.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00018" y="1389661"/>
            <a:ext cx="4647453" cy="213175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Наличие у заявителя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персонала определенного уровня квалификации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, необходимого для выполнения заявленного вида работ, услуг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085908" y="3990096"/>
            <a:ext cx="3213461" cy="20279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Наличие у заявителя необходимой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разрешительной документации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4466940" y="3990094"/>
            <a:ext cx="2709591" cy="20279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Franklin Gothic Book" panose="020B0503020102020204" pitchFamily="34" charset="0"/>
                <a:ea typeface="Times New Roman" panose="02020603050405020304" pitchFamily="18" charset="0"/>
                <a:cs typeface="+mn-cs"/>
              </a:rPr>
              <a:t>Наличие у заявителя </a:t>
            </a:r>
            <a:r>
              <a:rPr lang="ru-RU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опыта </a:t>
            </a:r>
            <a:r>
              <a:rPr lang="ru-RU" dirty="0">
                <a:solidFill>
                  <a:srgbClr val="3F3F3F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выполнения работ, оказания услуг по предмету ПКО</a:t>
            </a:r>
          </a:p>
        </p:txBody>
      </p:sp>
    </p:spTree>
    <p:extLst>
      <p:ext uri="{BB962C8B-B14F-4D97-AF65-F5344CB8AC3E}">
        <p14:creationId xmlns:p14="http://schemas.microsoft.com/office/powerpoint/2010/main" val="27007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1_Default Design 5">
      <a:dk1>
        <a:srgbClr val="000000"/>
      </a:dk1>
      <a:lt1>
        <a:srgbClr val="C0C0C0"/>
      </a:lt1>
      <a:dk2>
        <a:srgbClr val="FFFFFF"/>
      </a:dk2>
      <a:lt2>
        <a:srgbClr val="339966"/>
      </a:lt2>
      <a:accent1>
        <a:srgbClr val="B7B56B"/>
      </a:accent1>
      <a:accent2>
        <a:srgbClr val="008080"/>
      </a:accent2>
      <a:accent3>
        <a:srgbClr val="DCDCDC"/>
      </a:accent3>
      <a:accent4>
        <a:srgbClr val="000000"/>
      </a:accent4>
      <a:accent5>
        <a:srgbClr val="D8D7BA"/>
      </a:accent5>
      <a:accent6>
        <a:srgbClr val="007373"/>
      </a:accent6>
      <a:hlink>
        <a:srgbClr val="D17700"/>
      </a:hlink>
      <a:folHlink>
        <a:srgbClr val="3399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85000"/>
          </a:schemeClr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wrap="none" lIns="45720" rIns="45720" anchor="ctr"/>
      <a:lstStyle>
        <a:defPPr algn="ctr" defTabSz="865188" eaLnBrk="0" hangingPunct="0">
          <a:buClr>
            <a:srgbClr val="00337D"/>
          </a:buClr>
          <a:buFont typeface="Symbol" pitchFamily="18" charset="2"/>
          <a:buNone/>
          <a:defRPr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C0C0C0"/>
        </a:lt1>
        <a:dk2>
          <a:srgbClr val="FFFFFF"/>
        </a:dk2>
        <a:lt2>
          <a:srgbClr val="7D828D"/>
        </a:lt2>
        <a:accent1>
          <a:srgbClr val="B7B56B"/>
        </a:accent1>
        <a:accent2>
          <a:srgbClr val="008080"/>
        </a:accent2>
        <a:accent3>
          <a:srgbClr val="DCDCDC"/>
        </a:accent3>
        <a:accent4>
          <a:srgbClr val="000000"/>
        </a:accent4>
        <a:accent5>
          <a:srgbClr val="D8D7BA"/>
        </a:accent5>
        <a:accent6>
          <a:srgbClr val="007373"/>
        </a:accent6>
        <a:hlink>
          <a:srgbClr val="D177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0C0C0"/>
        </a:lt1>
        <a:dk2>
          <a:srgbClr val="FFFFFF"/>
        </a:dk2>
        <a:lt2>
          <a:srgbClr val="B7B56B"/>
        </a:lt2>
        <a:accent1>
          <a:srgbClr val="B7B56B"/>
        </a:accent1>
        <a:accent2>
          <a:srgbClr val="008080"/>
        </a:accent2>
        <a:accent3>
          <a:srgbClr val="DCDCDC"/>
        </a:accent3>
        <a:accent4>
          <a:srgbClr val="000000"/>
        </a:accent4>
        <a:accent5>
          <a:srgbClr val="D8D7BA"/>
        </a:accent5>
        <a:accent6>
          <a:srgbClr val="007373"/>
        </a:accent6>
        <a:hlink>
          <a:srgbClr val="D177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0C0C0"/>
        </a:lt1>
        <a:dk2>
          <a:srgbClr val="FFFFFF"/>
        </a:dk2>
        <a:lt2>
          <a:srgbClr val="008080"/>
        </a:lt2>
        <a:accent1>
          <a:srgbClr val="B7B56B"/>
        </a:accent1>
        <a:accent2>
          <a:srgbClr val="008080"/>
        </a:accent2>
        <a:accent3>
          <a:srgbClr val="DCDCDC"/>
        </a:accent3>
        <a:accent4>
          <a:srgbClr val="000000"/>
        </a:accent4>
        <a:accent5>
          <a:srgbClr val="D8D7BA"/>
        </a:accent5>
        <a:accent6>
          <a:srgbClr val="007373"/>
        </a:accent6>
        <a:hlink>
          <a:srgbClr val="D177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0C0C0"/>
        </a:lt1>
        <a:dk2>
          <a:srgbClr val="FFFFFF"/>
        </a:dk2>
        <a:lt2>
          <a:srgbClr val="D17700"/>
        </a:lt2>
        <a:accent1>
          <a:srgbClr val="B7B56B"/>
        </a:accent1>
        <a:accent2>
          <a:srgbClr val="008080"/>
        </a:accent2>
        <a:accent3>
          <a:srgbClr val="DCDCDC"/>
        </a:accent3>
        <a:accent4>
          <a:srgbClr val="000000"/>
        </a:accent4>
        <a:accent5>
          <a:srgbClr val="D8D7BA"/>
        </a:accent5>
        <a:accent6>
          <a:srgbClr val="007373"/>
        </a:accent6>
        <a:hlink>
          <a:srgbClr val="D177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C0C0C0"/>
        </a:lt1>
        <a:dk2>
          <a:srgbClr val="FFFFFF"/>
        </a:dk2>
        <a:lt2>
          <a:srgbClr val="339966"/>
        </a:lt2>
        <a:accent1>
          <a:srgbClr val="B7B56B"/>
        </a:accent1>
        <a:accent2>
          <a:srgbClr val="008080"/>
        </a:accent2>
        <a:accent3>
          <a:srgbClr val="DCDCDC"/>
        </a:accent3>
        <a:accent4>
          <a:srgbClr val="000000"/>
        </a:accent4>
        <a:accent5>
          <a:srgbClr val="D8D7BA"/>
        </a:accent5>
        <a:accent6>
          <a:srgbClr val="007373"/>
        </a:accent6>
        <a:hlink>
          <a:srgbClr val="D177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Другая 45">
      <a:dk1>
        <a:srgbClr val="3F3F3F"/>
      </a:dk1>
      <a:lt1>
        <a:sysClr val="window" lastClr="FFFFFF"/>
      </a:lt1>
      <a:dk2>
        <a:srgbClr val="005596"/>
      </a:dk2>
      <a:lt2>
        <a:srgbClr val="E3E3E3"/>
      </a:lt2>
      <a:accent1>
        <a:srgbClr val="005596"/>
      </a:accent1>
      <a:accent2>
        <a:srgbClr val="FF0000"/>
      </a:accent2>
      <a:accent3>
        <a:srgbClr val="007AD6"/>
      </a:accent3>
      <a:accent4>
        <a:srgbClr val="008DF6"/>
      </a:accent4>
      <a:accent5>
        <a:srgbClr val="33A8FF"/>
      </a:accent5>
      <a:accent6>
        <a:srgbClr val="6DC0FF"/>
      </a:accent6>
      <a:hlink>
        <a:srgbClr val="33A8FF"/>
      </a:hlink>
      <a:folHlink>
        <a:srgbClr val="33A8FF"/>
      </a:folHlink>
    </a:clrScheme>
    <a:fontScheme name="Другая 1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Другая 45">
      <a:dk1>
        <a:srgbClr val="3F3F3F"/>
      </a:dk1>
      <a:lt1>
        <a:sysClr val="window" lastClr="FFFFFF"/>
      </a:lt1>
      <a:dk2>
        <a:srgbClr val="005596"/>
      </a:dk2>
      <a:lt2>
        <a:srgbClr val="E3E3E3"/>
      </a:lt2>
      <a:accent1>
        <a:srgbClr val="005596"/>
      </a:accent1>
      <a:accent2>
        <a:srgbClr val="FF0000"/>
      </a:accent2>
      <a:accent3>
        <a:srgbClr val="007AD6"/>
      </a:accent3>
      <a:accent4>
        <a:srgbClr val="008DF6"/>
      </a:accent4>
      <a:accent5>
        <a:srgbClr val="33A8FF"/>
      </a:accent5>
      <a:accent6>
        <a:srgbClr val="6DC0FF"/>
      </a:accent6>
      <a:hlink>
        <a:srgbClr val="33A8FF"/>
      </a:hlink>
      <a:folHlink>
        <a:srgbClr val="33A8FF"/>
      </a:folHlink>
    </a:clrScheme>
    <a:fontScheme name="Другая 1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Другая 45">
      <a:dk1>
        <a:srgbClr val="3F3F3F"/>
      </a:dk1>
      <a:lt1>
        <a:sysClr val="window" lastClr="FFFFFF"/>
      </a:lt1>
      <a:dk2>
        <a:srgbClr val="005596"/>
      </a:dk2>
      <a:lt2>
        <a:srgbClr val="E3E3E3"/>
      </a:lt2>
      <a:accent1>
        <a:srgbClr val="005596"/>
      </a:accent1>
      <a:accent2>
        <a:srgbClr val="FF0000"/>
      </a:accent2>
      <a:accent3>
        <a:srgbClr val="007AD6"/>
      </a:accent3>
      <a:accent4>
        <a:srgbClr val="008DF6"/>
      </a:accent4>
      <a:accent5>
        <a:srgbClr val="33A8FF"/>
      </a:accent5>
      <a:accent6>
        <a:srgbClr val="6DC0FF"/>
      </a:accent6>
      <a:hlink>
        <a:srgbClr val="33A8FF"/>
      </a:hlink>
      <a:folHlink>
        <a:srgbClr val="33A8FF"/>
      </a:folHlink>
    </a:clrScheme>
    <a:fontScheme name="Другая 12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5D5DF75A9D4A742A1FE7ADD0E0383B7" ma:contentTypeVersion="3" ma:contentTypeDescription="Создание документа." ma:contentTypeScope="" ma:versionID="1f44842ee81a1ac1c45a85e3f43decb4">
  <xsd:schema xmlns:xsd="http://www.w3.org/2001/XMLSchema" xmlns:xs="http://www.w3.org/2001/XMLSchema" xmlns:p="http://schemas.microsoft.com/office/2006/metadata/properties" xmlns:ns2="90f57aa1-a2a4-4e04-9aa0-0a087750da33" xmlns:ns3="bb66f9ef-f897-4bc5-af3a-5ecb47a64307" targetNamespace="http://schemas.microsoft.com/office/2006/metadata/properties" ma:root="true" ma:fieldsID="447aec8098af54854b37293d2802d985" ns2:_="" ns3:_="">
    <xsd:import namespace="90f57aa1-a2a4-4e04-9aa0-0a087750da33"/>
    <xsd:import namespace="bb66f9ef-f897-4bc5-af3a-5ecb47a64307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57aa1-a2a4-4e04-9aa0-0a087750da33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Описание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6f9ef-f897-4bc5-af3a-5ecb47a64307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>
  <documentManagement>
    <Description0 xmlns="90f57aa1-a2a4-4e04-9aa0-0a087750da33" xsi:nil="true"/>
    <_dlc_DocId xmlns="bb66f9ef-f897-4bc5-af3a-5ecb47a64307">TZJV2QMK552D-27-103</_dlc_DocId>
    <_dlc_DocIdUrl xmlns="bb66f9ef-f897-4bc5-af3a-5ecb47a64307">
      <Url>http://sps03-gtp/_layouts/15/DocIdRedir.aspx?ID=TZJV2QMK552D-27-103</Url>
      <Description>TZJV2QMK552D-27-103</Description>
    </_dlc_DocIdUrl>
  </documentManagement>
</p:properties>
</file>

<file path=customXml/itemProps1.xml><?xml version="1.0" encoding="utf-8"?>
<ds:datastoreItem xmlns:ds="http://schemas.openxmlformats.org/officeDocument/2006/customXml" ds:itemID="{48813027-AE6D-48B8-B15E-E68858DB6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f57aa1-a2a4-4e04-9aa0-0a087750da33"/>
    <ds:schemaRef ds:uri="bb66f9ef-f897-4bc5-af3a-5ecb47a643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A87756-DF7A-4479-A5D5-AF2FC75AFA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12D7FC-28EF-4F65-8984-21CCB6A79FF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986DFA4-4AFE-4DD6-95F3-465FF3C0EB02}">
  <ds:schemaRefs>
    <ds:schemaRef ds:uri="http://purl.org/dc/elements/1.1/"/>
    <ds:schemaRef ds:uri="http://purl.org/dc/dcmitype/"/>
    <ds:schemaRef ds:uri="http://schemas.microsoft.com/office/2006/documentManagement/types"/>
    <ds:schemaRef ds:uri="bb66f9ef-f897-4bc5-af3a-5ecb47a64307"/>
    <ds:schemaRef ds:uri="http://schemas.microsoft.com/office/infopath/2007/PartnerControls"/>
    <ds:schemaRef ds:uri="90f57aa1-a2a4-4e04-9aa0-0a087750da33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17195</TotalTime>
  <Words>2062</Words>
  <Application>Microsoft Office PowerPoint</Application>
  <PresentationFormat>Широкоэкранный</PresentationFormat>
  <Paragraphs>291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5" baseType="lpstr">
      <vt:lpstr>Adobe Devanagari</vt:lpstr>
      <vt:lpstr>Arial</vt:lpstr>
      <vt:lpstr>Calibri</vt:lpstr>
      <vt:lpstr>Calibri Light</vt:lpstr>
      <vt:lpstr>Franklin Gothic Book</vt:lpstr>
      <vt:lpstr>Franklin Gothic Demi</vt:lpstr>
      <vt:lpstr>Franklin Gothic Medium</vt:lpstr>
      <vt:lpstr>Symbol</vt:lpstr>
      <vt:lpstr>Times New Roman</vt:lpstr>
      <vt:lpstr>Wingdings</vt:lpstr>
      <vt:lpstr>2_Default Design</vt:lpstr>
      <vt:lpstr>2_Тема Office</vt:lpstr>
      <vt:lpstr>3_Тема Office</vt:lpstr>
      <vt:lpstr>4_Тема Office</vt:lpstr>
      <vt:lpstr>Закупки СМР на объектах организаций системы Транснефть. Предварительный квалификационный отбор по видам работ, услуг.</vt:lpstr>
      <vt:lpstr>Почему стоит работать с Заказчиками из системы «Транснефть»?</vt:lpstr>
      <vt:lpstr>ООО «Транснефть – Балтика»</vt:lpstr>
      <vt:lpstr>Общие положения</vt:lpstr>
      <vt:lpstr>Запланированные объемы СМР на 2025-2027 г. по ООО «ТНБ» </vt:lpstr>
      <vt:lpstr>Виды предварительного квалификационного отбора</vt:lpstr>
      <vt:lpstr>Основные положения</vt:lpstr>
      <vt:lpstr>Порядок и сроки проведения ПКО по видам работ, услуг </vt:lpstr>
      <vt:lpstr>Основные требования к заявителю на ПКО</vt:lpstr>
      <vt:lpstr>Предоставление заявки на ПКО</vt:lpstr>
      <vt:lpstr>Проверка заявки на ПКО и проверка заявителя</vt:lpstr>
      <vt:lpstr>Результаты проверки</vt:lpstr>
      <vt:lpstr>Уведомление заявителя о результатах ПКО. Отзыв заявки на ПКО</vt:lpstr>
      <vt:lpstr>Информация о размещении заявок на ПКО</vt:lpstr>
      <vt:lpstr>Рассмотрим пример</vt:lpstr>
      <vt:lpstr>Рассмотрим пример</vt:lpstr>
      <vt:lpstr>Рассмотрим пример</vt:lpstr>
      <vt:lpstr>Рассмотрим пример</vt:lpstr>
      <vt:lpstr>Рассмотрим пример</vt:lpstr>
      <vt:lpstr>ТРЕБОВАНИЯ РАЗРЕШИТЕЛЬНЫХ ДОКУМЕНТОВ</vt:lpstr>
      <vt:lpstr>Презентация PowerPoint</vt:lpstr>
    </vt:vector>
  </TitlesOfParts>
  <Company>GTP-TN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Яков Анатольевич</dc:creator>
  <cp:lastModifiedBy>Агафонов Александр Владимирович</cp:lastModifiedBy>
  <cp:revision>963</cp:revision>
  <cp:lastPrinted>2020-11-26T09:08:30Z</cp:lastPrinted>
  <dcterms:created xsi:type="dcterms:W3CDTF">2017-02-03T11:59:03Z</dcterms:created>
  <dcterms:modified xsi:type="dcterms:W3CDTF">2024-05-28T15:01:12Z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0x010100E5D5DF75A9D4A742A1FE7ADD0E0383B7</vt:lpwstr>
  </property>
  <property fmtid="{D5CDD505-2E9C-101B-9397-08002B2CF9AE}" pid="3" name="_dlc_DocIdItemGuid">
    <vt:lpwstr>b2a3288b-8a75-4f57-8d20-6deff86671fa</vt:lpwstr>
  </property>
</Properties>
</file>