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5"/>
  </p:sldMasterIdLst>
  <p:notesMasterIdLst>
    <p:notesMasterId r:id="rId17"/>
  </p:notesMasterIdLst>
  <p:handoutMasterIdLst>
    <p:handoutMasterId r:id="rId18"/>
  </p:handoutMasterIdLst>
  <p:sldIdLst>
    <p:sldId id="305" r:id="rId6"/>
    <p:sldId id="326" r:id="rId7"/>
    <p:sldId id="325" r:id="rId8"/>
    <p:sldId id="352" r:id="rId9"/>
    <p:sldId id="321" r:id="rId10"/>
    <p:sldId id="327" r:id="rId11"/>
    <p:sldId id="337" r:id="rId12"/>
    <p:sldId id="353" r:id="rId13"/>
    <p:sldId id="351" r:id="rId14"/>
    <p:sldId id="354" r:id="rId15"/>
    <p:sldId id="30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уллин Тимур Гаязович" initials="АТГ" lastIdx="2" clrIdx="0">
    <p:extLst>
      <p:ext uri="{19B8F6BF-5375-455C-9EA6-DF929625EA0E}">
        <p15:presenceInfo xmlns:p15="http://schemas.microsoft.com/office/powerpoint/2012/main" userId="Абдуллин Тимур Гаяз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8"/>
    <a:srgbClr val="FF0000"/>
    <a:srgbClr val="FBFBFB"/>
    <a:srgbClr val="F3F3F3"/>
    <a:srgbClr val="CBCBCB"/>
    <a:srgbClr val="F7F7F7"/>
    <a:srgbClr val="FFFFFF"/>
    <a:srgbClr val="005596"/>
    <a:srgbClr val="00559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0" autoAdjust="0"/>
    <p:restoredTop sz="94651" autoAdjust="0"/>
  </p:normalViewPr>
  <p:slideViewPr>
    <p:cSldViewPr snapToGrid="0" showGuides="1">
      <p:cViewPr varScale="1">
        <p:scale>
          <a:sx n="83" d="100"/>
          <a:sy n="83" d="100"/>
        </p:scale>
        <p:origin x="110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 showGuides="1">
      <p:cViewPr varScale="1">
        <p:scale>
          <a:sx n="88" d="100"/>
          <a:sy n="88" d="100"/>
        </p:scale>
        <p:origin x="34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03EB-0674-4666-B729-156110AB1A1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A700-CD31-4E46-B51B-8CF723565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F909-8890-4A79-8935-5D9F36935525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400E-F3F4-41A8-8F51-BBF7AE57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47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400E-F3F4-41A8-8F51-BBF7AE576C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400E-F3F4-41A8-8F51-BBF7AE576C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5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400E-F3F4-41A8-8F51-BBF7AE576C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7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98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7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22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r>
              <a:rPr lang="ru-RU" dirty="0" smtClean="0"/>
              <a:t>В 2 СТРОКИ</a:t>
            </a: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791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81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907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9145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43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162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83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854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98038" y="3491345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Рисунок 3"/>
          <p:cNvSpPr>
            <a:spLocks noGrp="1"/>
          </p:cNvSpPr>
          <p:nvPr>
            <p:ph type="pic" sz="quarter" idx="14"/>
          </p:nvPr>
        </p:nvSpPr>
        <p:spPr>
          <a:xfrm rot="2680687">
            <a:off x="8094374" y="1798957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4" name="Рисунок 3"/>
          <p:cNvSpPr>
            <a:spLocks noGrp="1"/>
          </p:cNvSpPr>
          <p:nvPr>
            <p:ph type="pic" sz="quarter" idx="13"/>
          </p:nvPr>
        </p:nvSpPr>
        <p:spPr>
          <a:xfrm rot="2680687">
            <a:off x="4794629" y="1790646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5" name="Рисунок 3"/>
          <p:cNvSpPr>
            <a:spLocks noGrp="1"/>
          </p:cNvSpPr>
          <p:nvPr>
            <p:ph type="pic" sz="quarter" idx="12"/>
          </p:nvPr>
        </p:nvSpPr>
        <p:spPr>
          <a:xfrm rot="2680687">
            <a:off x="1504409" y="1770211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6" name="Текст 35"/>
          <p:cNvSpPr>
            <a:spLocks noGrp="1"/>
          </p:cNvSpPr>
          <p:nvPr>
            <p:ph type="body" sz="quarter" idx="15"/>
          </p:nvPr>
        </p:nvSpPr>
        <p:spPr>
          <a:xfrm>
            <a:off x="4092891" y="3494116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35"/>
          <p:cNvSpPr>
            <a:spLocks noGrp="1"/>
          </p:cNvSpPr>
          <p:nvPr>
            <p:ph type="body" sz="quarter" idx="16"/>
          </p:nvPr>
        </p:nvSpPr>
        <p:spPr>
          <a:xfrm>
            <a:off x="7409666" y="3485803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908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6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5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302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1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16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70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6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66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82" r:id="rId12"/>
    <p:sldLayoutId id="2147483681" r:id="rId13"/>
    <p:sldLayoutId id="2147483684" r:id="rId14"/>
    <p:sldLayoutId id="2147483683" r:id="rId15"/>
    <p:sldLayoutId id="2147483672" r:id="rId16"/>
    <p:sldLayoutId id="2147483686" r:id="rId17"/>
    <p:sldLayoutId id="2147483673" r:id="rId18"/>
    <p:sldLayoutId id="2147483678" r:id="rId19"/>
    <p:sldLayoutId id="2147483687" r:id="rId20"/>
    <p:sldLayoutId id="2147483685" r:id="rId21"/>
    <p:sldLayoutId id="214748365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892" userDrawn="1">
          <p15:clr>
            <a:srgbClr val="F26B43"/>
          </p15:clr>
        </p15:guide>
        <p15:guide id="6" pos="1345" userDrawn="1">
          <p15:clr>
            <a:srgbClr val="F26B43"/>
          </p15:clr>
        </p15:guide>
        <p15:guide id="7" pos="1799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2706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613" userDrawn="1">
          <p15:clr>
            <a:srgbClr val="F26B43"/>
          </p15:clr>
        </p15:guide>
        <p15:guide id="12" pos="4067" userDrawn="1">
          <p15:clr>
            <a:srgbClr val="F26B43"/>
          </p15:clr>
        </p15:guide>
        <p15:guide id="13" pos="4520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428" userDrawn="1">
          <p15:clr>
            <a:srgbClr val="F26B43"/>
          </p15:clr>
        </p15:guide>
        <p15:guide id="16" pos="5881" userDrawn="1">
          <p15:clr>
            <a:srgbClr val="F26B43"/>
          </p15:clr>
        </p15:guide>
        <p15:guide id="17" pos="6335" userDrawn="1">
          <p15:clr>
            <a:srgbClr val="F26B43"/>
          </p15:clr>
        </p15:guide>
        <p15:guide id="18" pos="6788" userDrawn="1">
          <p15:clr>
            <a:srgbClr val="F26B43"/>
          </p15:clr>
        </p15:guide>
        <p15:guide id="19" orient="horz" pos="799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pos="665" userDrawn="1">
          <p15:clr>
            <a:srgbClr val="F26B43"/>
          </p15:clr>
        </p15:guide>
        <p15:guide id="27" pos="1118" userDrawn="1">
          <p15:clr>
            <a:srgbClr val="F26B43"/>
          </p15:clr>
        </p15:guide>
        <p15:guide id="28" pos="1572" userDrawn="1">
          <p15:clr>
            <a:srgbClr val="F26B43"/>
          </p15:clr>
        </p15:guide>
        <p15:guide id="29" pos="2026" userDrawn="1">
          <p15:clr>
            <a:srgbClr val="F26B43"/>
          </p15:clr>
        </p15:guide>
        <p15:guide id="30" pos="2479" userDrawn="1">
          <p15:clr>
            <a:srgbClr val="F26B43"/>
          </p15:clr>
        </p15:guide>
        <p15:guide id="31" pos="2933" userDrawn="1">
          <p15:clr>
            <a:srgbClr val="F26B43"/>
          </p15:clr>
        </p15:guide>
        <p15:guide id="32" pos="3386" userDrawn="1">
          <p15:clr>
            <a:srgbClr val="F26B43"/>
          </p15:clr>
        </p15:guide>
        <p15:guide id="33" pos="3840" userDrawn="1">
          <p15:clr>
            <a:srgbClr val="F26B43"/>
          </p15:clr>
        </p15:guide>
        <p15:guide id="34" pos="4294" userDrawn="1">
          <p15:clr>
            <a:srgbClr val="F26B43"/>
          </p15:clr>
        </p15:guide>
        <p15:guide id="35" pos="4747" userDrawn="1">
          <p15:clr>
            <a:srgbClr val="F26B43"/>
          </p15:clr>
        </p15:guide>
        <p15:guide id="36" pos="5201" userDrawn="1">
          <p15:clr>
            <a:srgbClr val="F26B43"/>
          </p15:clr>
        </p15:guide>
        <p15:guide id="37" pos="5654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562" userDrawn="1">
          <p15:clr>
            <a:srgbClr val="F26B43"/>
          </p15:clr>
        </p15:guide>
        <p15:guide id="40" pos="7015" userDrawn="1">
          <p15:clr>
            <a:srgbClr val="F26B43"/>
          </p15:clr>
        </p15:guide>
        <p15:guide id="41" orient="horz" pos="572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1480" userDrawn="1">
          <p15:clr>
            <a:srgbClr val="F26B43"/>
          </p15:clr>
        </p15:guide>
        <p15:guide id="44" orient="horz" pos="1933" userDrawn="1">
          <p15:clr>
            <a:srgbClr val="F26B43"/>
          </p15:clr>
        </p15:guide>
        <p15:guide id="45" orient="horz" pos="2387" userDrawn="1">
          <p15:clr>
            <a:srgbClr val="F26B43"/>
          </p15:clr>
        </p15:guide>
        <p15:guide id="46" orient="horz" pos="2840" userDrawn="1">
          <p15:clr>
            <a:srgbClr val="F26B43"/>
          </p15:clr>
        </p15:guide>
        <p15:guide id="47" orient="horz" pos="3294" userDrawn="1">
          <p15:clr>
            <a:srgbClr val="F26B43"/>
          </p15:clr>
        </p15:guide>
        <p15:guide id="48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rs.nostroy.ru/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9023180" y="0"/>
            <a:ext cx="3168820" cy="2327690"/>
          </a:xfrm>
          <a:custGeom>
            <a:avLst/>
            <a:gdLst>
              <a:gd name="connsiteX0" fmla="*/ 0 w 3168820"/>
              <a:gd name="connsiteY0" fmla="*/ 0 h 2327690"/>
              <a:gd name="connsiteX1" fmla="*/ 3168820 w 3168820"/>
              <a:gd name="connsiteY1" fmla="*/ 0 h 2327690"/>
              <a:gd name="connsiteX2" fmla="*/ 3168820 w 3168820"/>
              <a:gd name="connsiteY2" fmla="*/ 1486560 h 2327690"/>
              <a:gd name="connsiteX3" fmla="*/ 2327690 w 3168820"/>
              <a:gd name="connsiteY3" fmla="*/ 2327690 h 23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820" h="2327690">
                <a:moveTo>
                  <a:pt x="0" y="0"/>
                </a:moveTo>
                <a:lnTo>
                  <a:pt x="3168820" y="0"/>
                </a:lnTo>
                <a:lnTo>
                  <a:pt x="3168820" y="1486560"/>
                </a:lnTo>
                <a:lnTo>
                  <a:pt x="2327690" y="23276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8900000">
            <a:off x="1329346" y="1906534"/>
            <a:ext cx="3061331" cy="3061331"/>
          </a:xfrm>
          <a:prstGeom prst="rect">
            <a:avLst/>
          </a:prstGeom>
          <a:solidFill>
            <a:schemeClr val="tx2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8900000">
            <a:off x="1289361" y="2003072"/>
            <a:ext cx="2868256" cy="2868256"/>
          </a:xfrm>
          <a:prstGeom prst="rect">
            <a:avLst/>
          </a:prstGeom>
          <a:solidFill>
            <a:schemeClr val="tx2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50173" y="2086380"/>
            <a:ext cx="2685240" cy="2685240"/>
            <a:chOff x="1250173" y="1190296"/>
            <a:chExt cx="4186557" cy="4186557"/>
          </a:xfrm>
        </p:grpSpPr>
        <p:sp>
          <p:nvSpPr>
            <p:cNvPr id="6" name="Прямоугольник 5"/>
            <p:cNvSpPr/>
            <p:nvPr/>
          </p:nvSpPr>
          <p:spPr>
            <a:xfrm rot="18900000">
              <a:off x="1250173" y="1190296"/>
              <a:ext cx="4186557" cy="418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478454" y="3068639"/>
              <a:ext cx="3729993" cy="389915"/>
              <a:chOff x="-3930651" y="2346326"/>
              <a:chExt cx="20061239" cy="2097088"/>
            </a:xfrm>
          </p:grpSpPr>
          <p:sp>
            <p:nvSpPr>
              <p:cNvPr id="8" name="Freeform 27"/>
              <p:cNvSpPr>
                <a:spLocks/>
              </p:cNvSpPr>
              <p:nvPr userDrawn="1"/>
            </p:nvSpPr>
            <p:spPr bwMode="auto">
              <a:xfrm>
                <a:off x="-3206750" y="2346326"/>
                <a:ext cx="1554163" cy="1471613"/>
              </a:xfrm>
              <a:custGeom>
                <a:avLst/>
                <a:gdLst>
                  <a:gd name="T0" fmla="*/ 367 w 367"/>
                  <a:gd name="T1" fmla="*/ 20 h 346"/>
                  <a:gd name="T2" fmla="*/ 236 w 367"/>
                  <a:gd name="T3" fmla="*/ 51 h 346"/>
                  <a:gd name="T4" fmla="*/ 34 w 367"/>
                  <a:gd name="T5" fmla="*/ 343 h 346"/>
                  <a:gd name="T6" fmla="*/ 0 w 367"/>
                  <a:gd name="T7" fmla="*/ 344 h 346"/>
                  <a:gd name="T8" fmla="*/ 0 w 367"/>
                  <a:gd name="T9" fmla="*/ 345 h 346"/>
                  <a:gd name="T10" fmla="*/ 42 w 367"/>
                  <a:gd name="T11" fmla="*/ 342 h 346"/>
                  <a:gd name="T12" fmla="*/ 249 w 367"/>
                  <a:gd name="T13" fmla="*/ 71 h 346"/>
                  <a:gd name="T14" fmla="*/ 345 w 367"/>
                  <a:gd name="T15" fmla="*/ 45 h 346"/>
                  <a:gd name="T16" fmla="*/ 301 w 367"/>
                  <a:gd name="T17" fmla="*/ 122 h 346"/>
                  <a:gd name="T18" fmla="*/ 367 w 367"/>
                  <a:gd name="T19" fmla="*/ 2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7" h="346">
                    <a:moveTo>
                      <a:pt x="367" y="20"/>
                    </a:moveTo>
                    <a:cubicBezTo>
                      <a:pt x="367" y="20"/>
                      <a:pt x="294" y="0"/>
                      <a:pt x="236" y="51"/>
                    </a:cubicBezTo>
                    <a:cubicBezTo>
                      <a:pt x="194" y="87"/>
                      <a:pt x="104" y="329"/>
                      <a:pt x="34" y="343"/>
                    </a:cubicBezTo>
                    <a:cubicBezTo>
                      <a:pt x="20" y="345"/>
                      <a:pt x="9" y="346"/>
                      <a:pt x="0" y="344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12" y="346"/>
                      <a:pt x="26" y="345"/>
                      <a:pt x="42" y="342"/>
                    </a:cubicBezTo>
                    <a:cubicBezTo>
                      <a:pt x="113" y="329"/>
                      <a:pt x="206" y="105"/>
                      <a:pt x="249" y="71"/>
                    </a:cubicBezTo>
                    <a:cubicBezTo>
                      <a:pt x="293" y="37"/>
                      <a:pt x="345" y="45"/>
                      <a:pt x="345" y="45"/>
                    </a:cubicBezTo>
                    <a:cubicBezTo>
                      <a:pt x="301" y="122"/>
                      <a:pt x="301" y="122"/>
                      <a:pt x="301" y="122"/>
                    </a:cubicBezTo>
                    <a:lnTo>
                      <a:pt x="367" y="2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Группа 8"/>
              <p:cNvGrpSpPr/>
              <p:nvPr userDrawn="1"/>
            </p:nvGrpSpPr>
            <p:grpSpPr>
              <a:xfrm>
                <a:off x="-3930651" y="2432051"/>
                <a:ext cx="20061239" cy="2011363"/>
                <a:chOff x="-3930651" y="2432051"/>
                <a:chExt cx="20061239" cy="2011363"/>
              </a:xfrm>
            </p:grpSpPr>
            <p:sp>
              <p:nvSpPr>
                <p:cNvPr id="10" name="Freeform 23"/>
                <p:cNvSpPr>
                  <a:spLocks/>
                </p:cNvSpPr>
                <p:nvPr userDrawn="1"/>
              </p:nvSpPr>
              <p:spPr bwMode="auto">
                <a:xfrm>
                  <a:off x="-3930651" y="2921001"/>
                  <a:ext cx="1792288" cy="1522413"/>
                </a:xfrm>
                <a:custGeom>
                  <a:avLst/>
                  <a:gdLst>
                    <a:gd name="T0" fmla="*/ 213 w 423"/>
                    <a:gd name="T1" fmla="*/ 264 h 358"/>
                    <a:gd name="T2" fmla="*/ 73 w 423"/>
                    <a:gd name="T3" fmla="*/ 102 h 358"/>
                    <a:gd name="T4" fmla="*/ 87 w 423"/>
                    <a:gd name="T5" fmla="*/ 27 h 358"/>
                    <a:gd name="T6" fmla="*/ 108 w 423"/>
                    <a:gd name="T7" fmla="*/ 11 h 358"/>
                    <a:gd name="T8" fmla="*/ 80 w 423"/>
                    <a:gd name="T9" fmla="*/ 3 h 358"/>
                    <a:gd name="T10" fmla="*/ 19 w 423"/>
                    <a:gd name="T11" fmla="*/ 27 h 358"/>
                    <a:gd name="T12" fmla="*/ 0 w 423"/>
                    <a:gd name="T13" fmla="*/ 119 h 358"/>
                    <a:gd name="T14" fmla="*/ 96 w 423"/>
                    <a:gd name="T15" fmla="*/ 312 h 358"/>
                    <a:gd name="T16" fmla="*/ 163 w 423"/>
                    <a:gd name="T17" fmla="*/ 346 h 358"/>
                    <a:gd name="T18" fmla="*/ 173 w 423"/>
                    <a:gd name="T19" fmla="*/ 349 h 358"/>
                    <a:gd name="T20" fmla="*/ 204 w 423"/>
                    <a:gd name="T21" fmla="*/ 356 h 358"/>
                    <a:gd name="T22" fmla="*/ 206 w 423"/>
                    <a:gd name="T23" fmla="*/ 356 h 358"/>
                    <a:gd name="T24" fmla="*/ 215 w 423"/>
                    <a:gd name="T25" fmla="*/ 357 h 358"/>
                    <a:gd name="T26" fmla="*/ 229 w 423"/>
                    <a:gd name="T27" fmla="*/ 358 h 358"/>
                    <a:gd name="T28" fmla="*/ 236 w 423"/>
                    <a:gd name="T29" fmla="*/ 358 h 358"/>
                    <a:gd name="T30" fmla="*/ 238 w 423"/>
                    <a:gd name="T31" fmla="*/ 358 h 358"/>
                    <a:gd name="T32" fmla="*/ 251 w 423"/>
                    <a:gd name="T33" fmla="*/ 358 h 358"/>
                    <a:gd name="T34" fmla="*/ 251 w 423"/>
                    <a:gd name="T35" fmla="*/ 358 h 358"/>
                    <a:gd name="T36" fmla="*/ 265 w 423"/>
                    <a:gd name="T37" fmla="*/ 357 h 358"/>
                    <a:gd name="T38" fmla="*/ 266 w 423"/>
                    <a:gd name="T39" fmla="*/ 357 h 358"/>
                    <a:gd name="T40" fmla="*/ 277 w 423"/>
                    <a:gd name="T41" fmla="*/ 355 h 358"/>
                    <a:gd name="T42" fmla="*/ 283 w 423"/>
                    <a:gd name="T43" fmla="*/ 354 h 358"/>
                    <a:gd name="T44" fmla="*/ 284 w 423"/>
                    <a:gd name="T45" fmla="*/ 354 h 358"/>
                    <a:gd name="T46" fmla="*/ 383 w 423"/>
                    <a:gd name="T47" fmla="*/ 309 h 358"/>
                    <a:gd name="T48" fmla="*/ 423 w 423"/>
                    <a:gd name="T49" fmla="*/ 270 h 358"/>
                    <a:gd name="T50" fmla="*/ 213 w 423"/>
                    <a:gd name="T51" fmla="*/ 26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23" h="358">
                      <a:moveTo>
                        <a:pt x="213" y="264"/>
                      </a:moveTo>
                      <a:cubicBezTo>
                        <a:pt x="138" y="229"/>
                        <a:pt x="87" y="168"/>
                        <a:pt x="73" y="102"/>
                      </a:cubicBezTo>
                      <a:cubicBezTo>
                        <a:pt x="65" y="65"/>
                        <a:pt x="78" y="40"/>
                        <a:pt x="87" y="27"/>
                      </a:cubicBezTo>
                      <a:cubicBezTo>
                        <a:pt x="96" y="12"/>
                        <a:pt x="108" y="11"/>
                        <a:pt x="108" y="11"/>
                      </a:cubicBezTo>
                      <a:cubicBezTo>
                        <a:pt x="108" y="11"/>
                        <a:pt x="96" y="6"/>
                        <a:pt x="80" y="3"/>
                      </a:cubicBezTo>
                      <a:cubicBezTo>
                        <a:pt x="61" y="0"/>
                        <a:pt x="35" y="2"/>
                        <a:pt x="19" y="27"/>
                      </a:cubicBezTo>
                      <a:cubicBezTo>
                        <a:pt x="7" y="55"/>
                        <a:pt x="0" y="86"/>
                        <a:pt x="0" y="119"/>
                      </a:cubicBezTo>
                      <a:cubicBezTo>
                        <a:pt x="0" y="182"/>
                        <a:pt x="24" y="254"/>
                        <a:pt x="96" y="312"/>
                      </a:cubicBezTo>
                      <a:cubicBezTo>
                        <a:pt x="116" y="327"/>
                        <a:pt x="138" y="338"/>
                        <a:pt x="163" y="346"/>
                      </a:cubicBezTo>
                      <a:cubicBezTo>
                        <a:pt x="166" y="347"/>
                        <a:pt x="169" y="348"/>
                        <a:pt x="173" y="349"/>
                      </a:cubicBezTo>
                      <a:cubicBezTo>
                        <a:pt x="183" y="352"/>
                        <a:pt x="194" y="354"/>
                        <a:pt x="204" y="356"/>
                      </a:cubicBezTo>
                      <a:cubicBezTo>
                        <a:pt x="204" y="356"/>
                        <a:pt x="205" y="356"/>
                        <a:pt x="206" y="356"/>
                      </a:cubicBezTo>
                      <a:cubicBezTo>
                        <a:pt x="209" y="357"/>
                        <a:pt x="212" y="357"/>
                        <a:pt x="215" y="357"/>
                      </a:cubicBezTo>
                      <a:cubicBezTo>
                        <a:pt x="220" y="358"/>
                        <a:pt x="224" y="358"/>
                        <a:pt x="229" y="358"/>
                      </a:cubicBezTo>
                      <a:cubicBezTo>
                        <a:pt x="231" y="358"/>
                        <a:pt x="233" y="358"/>
                        <a:pt x="236" y="358"/>
                      </a:cubicBezTo>
                      <a:cubicBezTo>
                        <a:pt x="236" y="358"/>
                        <a:pt x="237" y="358"/>
                        <a:pt x="238" y="358"/>
                      </a:cubicBezTo>
                      <a:cubicBezTo>
                        <a:pt x="242" y="358"/>
                        <a:pt x="247" y="358"/>
                        <a:pt x="251" y="358"/>
                      </a:cubicBezTo>
                      <a:cubicBezTo>
                        <a:pt x="251" y="358"/>
                        <a:pt x="251" y="358"/>
                        <a:pt x="251" y="358"/>
                      </a:cubicBezTo>
                      <a:cubicBezTo>
                        <a:pt x="256" y="358"/>
                        <a:pt x="260" y="357"/>
                        <a:pt x="265" y="357"/>
                      </a:cubicBezTo>
                      <a:cubicBezTo>
                        <a:pt x="265" y="357"/>
                        <a:pt x="266" y="357"/>
                        <a:pt x="266" y="357"/>
                      </a:cubicBezTo>
                      <a:cubicBezTo>
                        <a:pt x="270" y="356"/>
                        <a:pt x="273" y="356"/>
                        <a:pt x="277" y="355"/>
                      </a:cubicBezTo>
                      <a:cubicBezTo>
                        <a:pt x="279" y="355"/>
                        <a:pt x="281" y="354"/>
                        <a:pt x="283" y="354"/>
                      </a:cubicBezTo>
                      <a:cubicBezTo>
                        <a:pt x="284" y="354"/>
                        <a:pt x="284" y="354"/>
                        <a:pt x="284" y="354"/>
                      </a:cubicBezTo>
                      <a:cubicBezTo>
                        <a:pt x="324" y="345"/>
                        <a:pt x="357" y="327"/>
                        <a:pt x="383" y="309"/>
                      </a:cubicBezTo>
                      <a:cubicBezTo>
                        <a:pt x="397" y="297"/>
                        <a:pt x="411" y="284"/>
                        <a:pt x="423" y="270"/>
                      </a:cubicBezTo>
                      <a:cubicBezTo>
                        <a:pt x="364" y="298"/>
                        <a:pt x="286" y="298"/>
                        <a:pt x="213" y="264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24"/>
                <p:cNvSpPr>
                  <a:spLocks/>
                </p:cNvSpPr>
                <p:nvPr userDrawn="1"/>
              </p:nvSpPr>
              <p:spPr bwMode="auto">
                <a:xfrm>
                  <a:off x="-3765550" y="2432051"/>
                  <a:ext cx="1528763" cy="458788"/>
                </a:xfrm>
                <a:custGeom>
                  <a:avLst/>
                  <a:gdLst>
                    <a:gd name="T0" fmla="*/ 47 w 361"/>
                    <a:gd name="T1" fmla="*/ 102 h 108"/>
                    <a:gd name="T2" fmla="*/ 222 w 361"/>
                    <a:gd name="T3" fmla="*/ 16 h 108"/>
                    <a:gd name="T4" fmla="*/ 361 w 361"/>
                    <a:gd name="T5" fmla="*/ 64 h 108"/>
                    <a:gd name="T6" fmla="*/ 198 w 361"/>
                    <a:gd name="T7" fmla="*/ 0 h 108"/>
                    <a:gd name="T8" fmla="*/ 0 w 361"/>
                    <a:gd name="T9" fmla="*/ 108 h 108"/>
                    <a:gd name="T10" fmla="*/ 47 w 361"/>
                    <a:gd name="T11" fmla="*/ 10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1" h="108">
                      <a:moveTo>
                        <a:pt x="47" y="102"/>
                      </a:moveTo>
                      <a:cubicBezTo>
                        <a:pt x="88" y="50"/>
                        <a:pt x="151" y="16"/>
                        <a:pt x="222" y="16"/>
                      </a:cubicBezTo>
                      <a:cubicBezTo>
                        <a:pt x="274" y="16"/>
                        <a:pt x="323" y="34"/>
                        <a:pt x="361" y="64"/>
                      </a:cubicBezTo>
                      <a:cubicBezTo>
                        <a:pt x="319" y="25"/>
                        <a:pt x="261" y="0"/>
                        <a:pt x="198" y="0"/>
                      </a:cubicBezTo>
                      <a:cubicBezTo>
                        <a:pt x="115" y="0"/>
                        <a:pt x="42" y="43"/>
                        <a:pt x="0" y="108"/>
                      </a:cubicBezTo>
                      <a:cubicBezTo>
                        <a:pt x="12" y="102"/>
                        <a:pt x="29" y="98"/>
                        <a:pt x="47" y="102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25"/>
                <p:cNvSpPr>
                  <a:spLocks/>
                </p:cNvSpPr>
                <p:nvPr userDrawn="1"/>
              </p:nvSpPr>
              <p:spPr bwMode="auto">
                <a:xfrm>
                  <a:off x="-3105150" y="3048001"/>
                  <a:ext cx="1452563" cy="1046163"/>
                </a:xfrm>
                <a:custGeom>
                  <a:avLst/>
                  <a:gdLst>
                    <a:gd name="T0" fmla="*/ 30 w 343"/>
                    <a:gd name="T1" fmla="*/ 216 h 246"/>
                    <a:gd name="T2" fmla="*/ 125 w 343"/>
                    <a:gd name="T3" fmla="*/ 246 h 246"/>
                    <a:gd name="T4" fmla="*/ 163 w 343"/>
                    <a:gd name="T5" fmla="*/ 231 h 246"/>
                    <a:gd name="T6" fmla="*/ 343 w 343"/>
                    <a:gd name="T7" fmla="*/ 15 h 246"/>
                    <a:gd name="T8" fmla="*/ 238 w 343"/>
                    <a:gd name="T9" fmla="*/ 23 h 246"/>
                    <a:gd name="T10" fmla="*/ 147 w 343"/>
                    <a:gd name="T11" fmla="*/ 124 h 246"/>
                    <a:gd name="T12" fmla="*/ 65 w 343"/>
                    <a:gd name="T13" fmla="*/ 197 h 246"/>
                    <a:gd name="T14" fmla="*/ 0 w 343"/>
                    <a:gd name="T15" fmla="*/ 197 h 246"/>
                    <a:gd name="T16" fmla="*/ 30 w 343"/>
                    <a:gd name="T17" fmla="*/ 21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3" h="246">
                      <a:moveTo>
                        <a:pt x="30" y="216"/>
                      </a:moveTo>
                      <a:cubicBezTo>
                        <a:pt x="60" y="233"/>
                        <a:pt x="92" y="243"/>
                        <a:pt x="125" y="246"/>
                      </a:cubicBezTo>
                      <a:cubicBezTo>
                        <a:pt x="138" y="242"/>
                        <a:pt x="151" y="237"/>
                        <a:pt x="163" y="231"/>
                      </a:cubicBezTo>
                      <a:cubicBezTo>
                        <a:pt x="208" y="202"/>
                        <a:pt x="343" y="15"/>
                        <a:pt x="343" y="15"/>
                      </a:cubicBezTo>
                      <a:cubicBezTo>
                        <a:pt x="343" y="15"/>
                        <a:pt x="270" y="0"/>
                        <a:pt x="238" y="23"/>
                      </a:cubicBezTo>
                      <a:cubicBezTo>
                        <a:pt x="206" y="47"/>
                        <a:pt x="182" y="84"/>
                        <a:pt x="147" y="124"/>
                      </a:cubicBezTo>
                      <a:cubicBezTo>
                        <a:pt x="111" y="164"/>
                        <a:pt x="96" y="189"/>
                        <a:pt x="65" y="197"/>
                      </a:cubicBezTo>
                      <a:cubicBezTo>
                        <a:pt x="41" y="203"/>
                        <a:pt x="19" y="202"/>
                        <a:pt x="0" y="197"/>
                      </a:cubicBezTo>
                      <a:cubicBezTo>
                        <a:pt x="9" y="204"/>
                        <a:pt x="19" y="210"/>
                        <a:pt x="30" y="216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26"/>
                <p:cNvSpPr>
                  <a:spLocks/>
                </p:cNvSpPr>
                <p:nvPr userDrawn="1"/>
              </p:nvSpPr>
              <p:spPr bwMode="auto">
                <a:xfrm>
                  <a:off x="-2905125" y="3422651"/>
                  <a:ext cx="1252538" cy="731838"/>
                </a:xfrm>
                <a:custGeom>
                  <a:avLst/>
                  <a:gdLst>
                    <a:gd name="T0" fmla="*/ 202 w 296"/>
                    <a:gd name="T1" fmla="*/ 137 h 172"/>
                    <a:gd name="T2" fmla="*/ 296 w 296"/>
                    <a:gd name="T3" fmla="*/ 26 h 172"/>
                    <a:gd name="T4" fmla="*/ 199 w 296"/>
                    <a:gd name="T5" fmla="*/ 26 h 172"/>
                    <a:gd name="T6" fmla="*/ 109 w 296"/>
                    <a:gd name="T7" fmla="*/ 97 h 172"/>
                    <a:gd name="T8" fmla="*/ 4 w 296"/>
                    <a:gd name="T9" fmla="*/ 137 h 172"/>
                    <a:gd name="T10" fmla="*/ 0 w 296"/>
                    <a:gd name="T11" fmla="*/ 137 h 172"/>
                    <a:gd name="T12" fmla="*/ 202 w 296"/>
                    <a:gd name="T13" fmla="*/ 13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172">
                      <a:moveTo>
                        <a:pt x="202" y="137"/>
                      </a:moveTo>
                      <a:cubicBezTo>
                        <a:pt x="230" y="116"/>
                        <a:pt x="296" y="26"/>
                        <a:pt x="296" y="26"/>
                      </a:cubicBezTo>
                      <a:cubicBezTo>
                        <a:pt x="296" y="26"/>
                        <a:pt x="245" y="0"/>
                        <a:pt x="199" y="26"/>
                      </a:cubicBezTo>
                      <a:cubicBezTo>
                        <a:pt x="153" y="53"/>
                        <a:pt x="154" y="60"/>
                        <a:pt x="109" y="97"/>
                      </a:cubicBezTo>
                      <a:cubicBezTo>
                        <a:pt x="63" y="135"/>
                        <a:pt x="29" y="139"/>
                        <a:pt x="4" y="137"/>
                      </a:cubicBezTo>
                      <a:cubicBezTo>
                        <a:pt x="2" y="137"/>
                        <a:pt x="1" y="137"/>
                        <a:pt x="0" y="137"/>
                      </a:cubicBezTo>
                      <a:cubicBezTo>
                        <a:pt x="66" y="167"/>
                        <a:pt x="151" y="172"/>
                        <a:pt x="202" y="137"/>
                      </a:cubicBezTo>
                    </a:path>
                  </a:pathLst>
                </a:custGeom>
                <a:solidFill>
                  <a:srgbClr val="E21E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10414000" y="2597151"/>
                  <a:ext cx="2414588" cy="1701800"/>
                </a:xfrm>
                <a:custGeom>
                  <a:avLst/>
                  <a:gdLst>
                    <a:gd name="T0" fmla="*/ 142 w 570"/>
                    <a:gd name="T1" fmla="*/ 218 h 400"/>
                    <a:gd name="T2" fmla="*/ 212 w 570"/>
                    <a:gd name="T3" fmla="*/ 218 h 400"/>
                    <a:gd name="T4" fmla="*/ 220 w 570"/>
                    <a:gd name="T5" fmla="*/ 162 h 400"/>
                    <a:gd name="T6" fmla="*/ 227 w 570"/>
                    <a:gd name="T7" fmla="*/ 105 h 400"/>
                    <a:gd name="T8" fmla="*/ 157 w 570"/>
                    <a:gd name="T9" fmla="*/ 105 h 400"/>
                    <a:gd name="T10" fmla="*/ 142 w 570"/>
                    <a:gd name="T11" fmla="*/ 218 h 400"/>
                    <a:gd name="T12" fmla="*/ 345 w 570"/>
                    <a:gd name="T13" fmla="*/ 218 h 400"/>
                    <a:gd name="T14" fmla="*/ 406 w 570"/>
                    <a:gd name="T15" fmla="*/ 218 h 400"/>
                    <a:gd name="T16" fmla="*/ 416 w 570"/>
                    <a:gd name="T17" fmla="*/ 210 h 400"/>
                    <a:gd name="T18" fmla="*/ 431 w 570"/>
                    <a:gd name="T19" fmla="*/ 105 h 400"/>
                    <a:gd name="T20" fmla="*/ 361 w 570"/>
                    <a:gd name="T21" fmla="*/ 105 h 400"/>
                    <a:gd name="T22" fmla="*/ 345 w 570"/>
                    <a:gd name="T23" fmla="*/ 218 h 400"/>
                    <a:gd name="T24" fmla="*/ 188 w 570"/>
                    <a:gd name="T25" fmla="*/ 400 h 400"/>
                    <a:gd name="T26" fmla="*/ 199 w 570"/>
                    <a:gd name="T27" fmla="*/ 324 h 400"/>
                    <a:gd name="T28" fmla="*/ 71 w 570"/>
                    <a:gd name="T29" fmla="*/ 324 h 400"/>
                    <a:gd name="T30" fmla="*/ 4 w 570"/>
                    <a:gd name="T31" fmla="*/ 256 h 400"/>
                    <a:gd name="T32" fmla="*/ 28 w 570"/>
                    <a:gd name="T33" fmla="*/ 68 h 400"/>
                    <a:gd name="T34" fmla="*/ 53 w 570"/>
                    <a:gd name="T35" fmla="*/ 22 h 400"/>
                    <a:gd name="T36" fmla="*/ 112 w 570"/>
                    <a:gd name="T37" fmla="*/ 0 h 400"/>
                    <a:gd name="T38" fmla="*/ 447 w 570"/>
                    <a:gd name="T39" fmla="*/ 0 h 400"/>
                    <a:gd name="T40" fmla="*/ 501 w 570"/>
                    <a:gd name="T41" fmla="*/ 0 h 400"/>
                    <a:gd name="T42" fmla="*/ 554 w 570"/>
                    <a:gd name="T43" fmla="*/ 22 h 400"/>
                    <a:gd name="T44" fmla="*/ 567 w 570"/>
                    <a:gd name="T45" fmla="*/ 68 h 400"/>
                    <a:gd name="T46" fmla="*/ 544 w 570"/>
                    <a:gd name="T47" fmla="*/ 256 h 400"/>
                    <a:gd name="T48" fmla="*/ 460 w 570"/>
                    <a:gd name="T49" fmla="*/ 325 h 400"/>
                    <a:gd name="T50" fmla="*/ 332 w 570"/>
                    <a:gd name="T51" fmla="*/ 325 h 400"/>
                    <a:gd name="T52" fmla="*/ 322 w 570"/>
                    <a:gd name="T53" fmla="*/ 400 h 400"/>
                    <a:gd name="T54" fmla="*/ 188 w 570"/>
                    <a:gd name="T55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70" h="400">
                      <a:moveTo>
                        <a:pt x="142" y="218"/>
                      </a:moveTo>
                      <a:cubicBezTo>
                        <a:pt x="212" y="218"/>
                        <a:pt x="212" y="218"/>
                        <a:pt x="212" y="218"/>
                      </a:cubicBezTo>
                      <a:cubicBezTo>
                        <a:pt x="220" y="162"/>
                        <a:pt x="220" y="162"/>
                        <a:pt x="220" y="162"/>
                      </a:cubicBezTo>
                      <a:cubicBezTo>
                        <a:pt x="227" y="105"/>
                        <a:pt x="227" y="105"/>
                        <a:pt x="227" y="105"/>
                      </a:cubicBezTo>
                      <a:cubicBezTo>
                        <a:pt x="157" y="105"/>
                        <a:pt x="157" y="105"/>
                        <a:pt x="157" y="105"/>
                      </a:cubicBezTo>
                      <a:lnTo>
                        <a:pt x="142" y="218"/>
                      </a:lnTo>
                      <a:close/>
                      <a:moveTo>
                        <a:pt x="345" y="218"/>
                      </a:moveTo>
                      <a:cubicBezTo>
                        <a:pt x="406" y="218"/>
                        <a:pt x="406" y="218"/>
                        <a:pt x="406" y="218"/>
                      </a:cubicBezTo>
                      <a:cubicBezTo>
                        <a:pt x="411" y="218"/>
                        <a:pt x="415" y="215"/>
                        <a:pt x="416" y="210"/>
                      </a:cubicBezTo>
                      <a:cubicBezTo>
                        <a:pt x="431" y="105"/>
                        <a:pt x="431" y="105"/>
                        <a:pt x="431" y="105"/>
                      </a:cubicBezTo>
                      <a:cubicBezTo>
                        <a:pt x="361" y="105"/>
                        <a:pt x="361" y="105"/>
                        <a:pt x="361" y="105"/>
                      </a:cubicBezTo>
                      <a:lnTo>
                        <a:pt x="345" y="218"/>
                      </a:lnTo>
                      <a:close/>
                      <a:moveTo>
                        <a:pt x="188" y="400"/>
                      </a:moveTo>
                      <a:cubicBezTo>
                        <a:pt x="199" y="324"/>
                        <a:pt x="199" y="324"/>
                        <a:pt x="199" y="324"/>
                      </a:cubicBezTo>
                      <a:cubicBezTo>
                        <a:pt x="71" y="324"/>
                        <a:pt x="71" y="324"/>
                        <a:pt x="71" y="324"/>
                      </a:cubicBezTo>
                      <a:cubicBezTo>
                        <a:pt x="30" y="324"/>
                        <a:pt x="0" y="294"/>
                        <a:pt x="4" y="25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30" y="51"/>
                        <a:pt x="39" y="35"/>
                        <a:pt x="53" y="22"/>
                      </a:cubicBezTo>
                      <a:cubicBezTo>
                        <a:pt x="69" y="8"/>
                        <a:pt x="91" y="0"/>
                        <a:pt x="112" y="0"/>
                      </a:cubicBezTo>
                      <a:cubicBezTo>
                        <a:pt x="447" y="0"/>
                        <a:pt x="447" y="0"/>
                        <a:pt x="447" y="0"/>
                      </a:cubicBezTo>
                      <a:cubicBezTo>
                        <a:pt x="501" y="0"/>
                        <a:pt x="501" y="0"/>
                        <a:pt x="501" y="0"/>
                      </a:cubicBezTo>
                      <a:cubicBezTo>
                        <a:pt x="523" y="0"/>
                        <a:pt x="542" y="8"/>
                        <a:pt x="554" y="22"/>
                      </a:cubicBezTo>
                      <a:cubicBezTo>
                        <a:pt x="565" y="35"/>
                        <a:pt x="570" y="51"/>
                        <a:pt x="567" y="68"/>
                      </a:cubicBezTo>
                      <a:cubicBezTo>
                        <a:pt x="544" y="256"/>
                        <a:pt x="544" y="256"/>
                        <a:pt x="544" y="256"/>
                      </a:cubicBezTo>
                      <a:cubicBezTo>
                        <a:pt x="539" y="294"/>
                        <a:pt x="501" y="325"/>
                        <a:pt x="460" y="325"/>
                      </a:cubicBezTo>
                      <a:cubicBezTo>
                        <a:pt x="332" y="325"/>
                        <a:pt x="332" y="325"/>
                        <a:pt x="332" y="325"/>
                      </a:cubicBezTo>
                      <a:cubicBezTo>
                        <a:pt x="322" y="400"/>
                        <a:pt x="322" y="400"/>
                        <a:pt x="322" y="400"/>
                      </a:cubicBezTo>
                      <a:lnTo>
                        <a:pt x="188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29"/>
                <p:cNvSpPr>
                  <a:spLocks/>
                </p:cNvSpPr>
                <p:nvPr userDrawn="1"/>
              </p:nvSpPr>
              <p:spPr bwMode="auto">
                <a:xfrm>
                  <a:off x="-1198563" y="2589213"/>
                  <a:ext cx="1646238" cy="1704975"/>
                </a:xfrm>
                <a:custGeom>
                  <a:avLst/>
                  <a:gdLst>
                    <a:gd name="T0" fmla="*/ 256 w 1037"/>
                    <a:gd name="T1" fmla="*/ 1074 h 1074"/>
                    <a:gd name="T2" fmla="*/ 357 w 1037"/>
                    <a:gd name="T3" fmla="*/ 284 h 1074"/>
                    <a:gd name="T4" fmla="*/ 0 w 1037"/>
                    <a:gd name="T5" fmla="*/ 284 h 1074"/>
                    <a:gd name="T6" fmla="*/ 178 w 1037"/>
                    <a:gd name="T7" fmla="*/ 0 h 1074"/>
                    <a:gd name="T8" fmla="*/ 1037 w 1037"/>
                    <a:gd name="T9" fmla="*/ 0 h 1074"/>
                    <a:gd name="T10" fmla="*/ 1002 w 1037"/>
                    <a:gd name="T11" fmla="*/ 284 h 1074"/>
                    <a:gd name="T12" fmla="*/ 712 w 1037"/>
                    <a:gd name="T13" fmla="*/ 284 h 1074"/>
                    <a:gd name="T14" fmla="*/ 608 w 1037"/>
                    <a:gd name="T15" fmla="*/ 1074 h 1074"/>
                    <a:gd name="T16" fmla="*/ 256 w 1037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7" h="1074">
                      <a:moveTo>
                        <a:pt x="256" y="1074"/>
                      </a:moveTo>
                      <a:lnTo>
                        <a:pt x="357" y="284"/>
                      </a:lnTo>
                      <a:lnTo>
                        <a:pt x="0" y="284"/>
                      </a:lnTo>
                      <a:lnTo>
                        <a:pt x="178" y="0"/>
                      </a:lnTo>
                      <a:lnTo>
                        <a:pt x="1037" y="0"/>
                      </a:lnTo>
                      <a:lnTo>
                        <a:pt x="1002" y="284"/>
                      </a:lnTo>
                      <a:lnTo>
                        <a:pt x="712" y="284"/>
                      </a:lnTo>
                      <a:lnTo>
                        <a:pt x="608" y="1074"/>
                      </a:lnTo>
                      <a:lnTo>
                        <a:pt x="256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Freeform 30"/>
                <p:cNvSpPr>
                  <a:spLocks/>
                </p:cNvSpPr>
                <p:nvPr userDrawn="1"/>
              </p:nvSpPr>
              <p:spPr bwMode="auto">
                <a:xfrm>
                  <a:off x="12942888" y="2589213"/>
                  <a:ext cx="1735138" cy="1704975"/>
                </a:xfrm>
                <a:custGeom>
                  <a:avLst/>
                  <a:gdLst>
                    <a:gd name="T0" fmla="*/ 210 w 1093"/>
                    <a:gd name="T1" fmla="*/ 1074 h 1074"/>
                    <a:gd name="T2" fmla="*/ 312 w 1093"/>
                    <a:gd name="T3" fmla="*/ 284 h 1074"/>
                    <a:gd name="T4" fmla="*/ 0 w 1093"/>
                    <a:gd name="T5" fmla="*/ 284 h 1074"/>
                    <a:gd name="T6" fmla="*/ 34 w 1093"/>
                    <a:gd name="T7" fmla="*/ 0 h 1074"/>
                    <a:gd name="T8" fmla="*/ 1093 w 1093"/>
                    <a:gd name="T9" fmla="*/ 0 h 1074"/>
                    <a:gd name="T10" fmla="*/ 920 w 1093"/>
                    <a:gd name="T11" fmla="*/ 284 h 1074"/>
                    <a:gd name="T12" fmla="*/ 666 w 1093"/>
                    <a:gd name="T13" fmla="*/ 284 h 1074"/>
                    <a:gd name="T14" fmla="*/ 562 w 1093"/>
                    <a:gd name="T15" fmla="*/ 1074 h 1074"/>
                    <a:gd name="T16" fmla="*/ 210 w 1093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93" h="1074">
                      <a:moveTo>
                        <a:pt x="210" y="1074"/>
                      </a:moveTo>
                      <a:lnTo>
                        <a:pt x="312" y="284"/>
                      </a:lnTo>
                      <a:lnTo>
                        <a:pt x="0" y="284"/>
                      </a:lnTo>
                      <a:lnTo>
                        <a:pt x="34" y="0"/>
                      </a:lnTo>
                      <a:lnTo>
                        <a:pt x="1093" y="0"/>
                      </a:lnTo>
                      <a:lnTo>
                        <a:pt x="920" y="284"/>
                      </a:lnTo>
                      <a:lnTo>
                        <a:pt x="666" y="284"/>
                      </a:lnTo>
                      <a:lnTo>
                        <a:pt x="562" y="1074"/>
                      </a:lnTo>
                      <a:lnTo>
                        <a:pt x="21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31"/>
                <p:cNvSpPr>
                  <a:spLocks noEditPoints="1"/>
                </p:cNvSpPr>
                <p:nvPr userDrawn="1"/>
              </p:nvSpPr>
              <p:spPr bwMode="auto">
                <a:xfrm>
                  <a:off x="1866900" y="2589213"/>
                  <a:ext cx="1824038" cy="1704975"/>
                </a:xfrm>
                <a:custGeom>
                  <a:avLst/>
                  <a:gdLst>
                    <a:gd name="T0" fmla="*/ 197 w 431"/>
                    <a:gd name="T1" fmla="*/ 231 h 401"/>
                    <a:gd name="T2" fmla="*/ 277 w 431"/>
                    <a:gd name="T3" fmla="*/ 231 h 401"/>
                    <a:gd name="T4" fmla="*/ 265 w 431"/>
                    <a:gd name="T5" fmla="*/ 120 h 401"/>
                    <a:gd name="T6" fmla="*/ 238 w 431"/>
                    <a:gd name="T7" fmla="*/ 120 h 401"/>
                    <a:gd name="T8" fmla="*/ 197 w 431"/>
                    <a:gd name="T9" fmla="*/ 231 h 401"/>
                    <a:gd name="T10" fmla="*/ 295 w 431"/>
                    <a:gd name="T11" fmla="*/ 401 h 401"/>
                    <a:gd name="T12" fmla="*/ 288 w 431"/>
                    <a:gd name="T13" fmla="*/ 331 h 401"/>
                    <a:gd name="T14" fmla="*/ 159 w 431"/>
                    <a:gd name="T15" fmla="*/ 332 h 401"/>
                    <a:gd name="T16" fmla="*/ 136 w 431"/>
                    <a:gd name="T17" fmla="*/ 401 h 401"/>
                    <a:gd name="T18" fmla="*/ 0 w 431"/>
                    <a:gd name="T19" fmla="*/ 401 h 401"/>
                    <a:gd name="T20" fmla="*/ 139 w 431"/>
                    <a:gd name="T21" fmla="*/ 20 h 401"/>
                    <a:gd name="T22" fmla="*/ 170 w 431"/>
                    <a:gd name="T23" fmla="*/ 0 h 401"/>
                    <a:gd name="T24" fmla="*/ 364 w 431"/>
                    <a:gd name="T25" fmla="*/ 0 h 401"/>
                    <a:gd name="T26" fmla="*/ 389 w 431"/>
                    <a:gd name="T27" fmla="*/ 19 h 401"/>
                    <a:gd name="T28" fmla="*/ 431 w 431"/>
                    <a:gd name="T29" fmla="*/ 401 h 401"/>
                    <a:gd name="T30" fmla="*/ 295 w 431"/>
                    <a:gd name="T31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1" h="401">
                      <a:moveTo>
                        <a:pt x="197" y="231"/>
                      </a:moveTo>
                      <a:cubicBezTo>
                        <a:pt x="277" y="231"/>
                        <a:pt x="277" y="231"/>
                        <a:pt x="277" y="231"/>
                      </a:cubicBezTo>
                      <a:cubicBezTo>
                        <a:pt x="265" y="120"/>
                        <a:pt x="265" y="120"/>
                        <a:pt x="265" y="120"/>
                      </a:cubicBezTo>
                      <a:cubicBezTo>
                        <a:pt x="238" y="120"/>
                        <a:pt x="238" y="120"/>
                        <a:pt x="238" y="120"/>
                      </a:cubicBezTo>
                      <a:lnTo>
                        <a:pt x="197" y="231"/>
                      </a:lnTo>
                      <a:close/>
                      <a:moveTo>
                        <a:pt x="295" y="401"/>
                      </a:moveTo>
                      <a:cubicBezTo>
                        <a:pt x="288" y="331"/>
                        <a:pt x="288" y="331"/>
                        <a:pt x="288" y="331"/>
                      </a:cubicBezTo>
                      <a:cubicBezTo>
                        <a:pt x="159" y="332"/>
                        <a:pt x="159" y="332"/>
                        <a:pt x="159" y="332"/>
                      </a:cubicBezTo>
                      <a:cubicBezTo>
                        <a:pt x="136" y="401"/>
                        <a:pt x="136" y="401"/>
                        <a:pt x="136" y="40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139" y="20"/>
                        <a:pt x="139" y="20"/>
                        <a:pt x="139" y="20"/>
                      </a:cubicBezTo>
                      <a:cubicBezTo>
                        <a:pt x="143" y="8"/>
                        <a:pt x="157" y="0"/>
                        <a:pt x="170" y="0"/>
                      </a:cubicBezTo>
                      <a:cubicBezTo>
                        <a:pt x="364" y="0"/>
                        <a:pt x="364" y="0"/>
                        <a:pt x="364" y="0"/>
                      </a:cubicBezTo>
                      <a:cubicBezTo>
                        <a:pt x="378" y="0"/>
                        <a:pt x="388" y="8"/>
                        <a:pt x="389" y="19"/>
                      </a:cubicBezTo>
                      <a:cubicBezTo>
                        <a:pt x="431" y="401"/>
                        <a:pt x="431" y="401"/>
                        <a:pt x="431" y="401"/>
                      </a:cubicBezTo>
                      <a:lnTo>
                        <a:pt x="295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32"/>
                <p:cNvSpPr>
                  <a:spLocks/>
                </p:cNvSpPr>
                <p:nvPr userDrawn="1"/>
              </p:nvSpPr>
              <p:spPr bwMode="auto">
                <a:xfrm>
                  <a:off x="3838575" y="2589213"/>
                  <a:ext cx="1703388" cy="1704975"/>
                </a:xfrm>
                <a:custGeom>
                  <a:avLst/>
                  <a:gdLst>
                    <a:gd name="T0" fmla="*/ 561 w 1073"/>
                    <a:gd name="T1" fmla="*/ 1074 h 1074"/>
                    <a:gd name="T2" fmla="*/ 611 w 1073"/>
                    <a:gd name="T3" fmla="*/ 691 h 1074"/>
                    <a:gd name="T4" fmla="*/ 409 w 1073"/>
                    <a:gd name="T5" fmla="*/ 691 h 1074"/>
                    <a:gd name="T6" fmla="*/ 358 w 1073"/>
                    <a:gd name="T7" fmla="*/ 1074 h 1074"/>
                    <a:gd name="T8" fmla="*/ 0 w 1073"/>
                    <a:gd name="T9" fmla="*/ 1074 h 1074"/>
                    <a:gd name="T10" fmla="*/ 139 w 1073"/>
                    <a:gd name="T11" fmla="*/ 0 h 1074"/>
                    <a:gd name="T12" fmla="*/ 494 w 1073"/>
                    <a:gd name="T13" fmla="*/ 0 h 1074"/>
                    <a:gd name="T14" fmla="*/ 443 w 1073"/>
                    <a:gd name="T15" fmla="*/ 404 h 1074"/>
                    <a:gd name="T16" fmla="*/ 643 w 1073"/>
                    <a:gd name="T17" fmla="*/ 404 h 1074"/>
                    <a:gd name="T18" fmla="*/ 697 w 1073"/>
                    <a:gd name="T19" fmla="*/ 0 h 1074"/>
                    <a:gd name="T20" fmla="*/ 1073 w 1073"/>
                    <a:gd name="T21" fmla="*/ 0 h 1074"/>
                    <a:gd name="T22" fmla="*/ 937 w 1073"/>
                    <a:gd name="T23" fmla="*/ 1074 h 1074"/>
                    <a:gd name="T24" fmla="*/ 561 w 1073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3" h="1074">
                      <a:moveTo>
                        <a:pt x="561" y="1074"/>
                      </a:moveTo>
                      <a:lnTo>
                        <a:pt x="611" y="691"/>
                      </a:lnTo>
                      <a:lnTo>
                        <a:pt x="409" y="691"/>
                      </a:lnTo>
                      <a:lnTo>
                        <a:pt x="358" y="1074"/>
                      </a:lnTo>
                      <a:lnTo>
                        <a:pt x="0" y="1074"/>
                      </a:lnTo>
                      <a:lnTo>
                        <a:pt x="139" y="0"/>
                      </a:lnTo>
                      <a:lnTo>
                        <a:pt x="494" y="0"/>
                      </a:lnTo>
                      <a:lnTo>
                        <a:pt x="443" y="404"/>
                      </a:lnTo>
                      <a:lnTo>
                        <a:pt x="643" y="404"/>
                      </a:lnTo>
                      <a:lnTo>
                        <a:pt x="697" y="0"/>
                      </a:lnTo>
                      <a:lnTo>
                        <a:pt x="1073" y="0"/>
                      </a:lnTo>
                      <a:lnTo>
                        <a:pt x="937" y="1074"/>
                      </a:lnTo>
                      <a:lnTo>
                        <a:pt x="561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33"/>
                <p:cNvSpPr>
                  <a:spLocks/>
                </p:cNvSpPr>
                <p:nvPr userDrawn="1"/>
              </p:nvSpPr>
              <p:spPr bwMode="auto">
                <a:xfrm>
                  <a:off x="7124700" y="2589213"/>
                  <a:ext cx="1701800" cy="1704975"/>
                </a:xfrm>
                <a:custGeom>
                  <a:avLst/>
                  <a:gdLst>
                    <a:gd name="T0" fmla="*/ 560 w 1072"/>
                    <a:gd name="T1" fmla="*/ 1074 h 1074"/>
                    <a:gd name="T2" fmla="*/ 608 w 1072"/>
                    <a:gd name="T3" fmla="*/ 691 h 1074"/>
                    <a:gd name="T4" fmla="*/ 405 w 1072"/>
                    <a:gd name="T5" fmla="*/ 691 h 1074"/>
                    <a:gd name="T6" fmla="*/ 357 w 1072"/>
                    <a:gd name="T7" fmla="*/ 1074 h 1074"/>
                    <a:gd name="T8" fmla="*/ 0 w 1072"/>
                    <a:gd name="T9" fmla="*/ 1074 h 1074"/>
                    <a:gd name="T10" fmla="*/ 136 w 1072"/>
                    <a:gd name="T11" fmla="*/ 0 h 1074"/>
                    <a:gd name="T12" fmla="*/ 494 w 1072"/>
                    <a:gd name="T13" fmla="*/ 0 h 1074"/>
                    <a:gd name="T14" fmla="*/ 440 w 1072"/>
                    <a:gd name="T15" fmla="*/ 404 h 1074"/>
                    <a:gd name="T16" fmla="*/ 643 w 1072"/>
                    <a:gd name="T17" fmla="*/ 404 h 1074"/>
                    <a:gd name="T18" fmla="*/ 696 w 1072"/>
                    <a:gd name="T19" fmla="*/ 0 h 1074"/>
                    <a:gd name="T20" fmla="*/ 1072 w 1072"/>
                    <a:gd name="T21" fmla="*/ 0 h 1074"/>
                    <a:gd name="T22" fmla="*/ 936 w 1072"/>
                    <a:gd name="T23" fmla="*/ 1074 h 1074"/>
                    <a:gd name="T24" fmla="*/ 560 w 1072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2" h="1074">
                      <a:moveTo>
                        <a:pt x="560" y="1074"/>
                      </a:moveTo>
                      <a:lnTo>
                        <a:pt x="608" y="691"/>
                      </a:lnTo>
                      <a:lnTo>
                        <a:pt x="405" y="691"/>
                      </a:lnTo>
                      <a:lnTo>
                        <a:pt x="357" y="1074"/>
                      </a:lnTo>
                      <a:lnTo>
                        <a:pt x="0" y="1074"/>
                      </a:lnTo>
                      <a:lnTo>
                        <a:pt x="136" y="0"/>
                      </a:lnTo>
                      <a:lnTo>
                        <a:pt x="494" y="0"/>
                      </a:lnTo>
                      <a:lnTo>
                        <a:pt x="440" y="404"/>
                      </a:lnTo>
                      <a:lnTo>
                        <a:pt x="643" y="404"/>
                      </a:lnTo>
                      <a:lnTo>
                        <a:pt x="696" y="0"/>
                      </a:lnTo>
                      <a:lnTo>
                        <a:pt x="1072" y="0"/>
                      </a:lnTo>
                      <a:lnTo>
                        <a:pt x="936" y="1074"/>
                      </a:lnTo>
                      <a:lnTo>
                        <a:pt x="56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34"/>
                <p:cNvSpPr>
                  <a:spLocks/>
                </p:cNvSpPr>
                <p:nvPr userDrawn="1"/>
              </p:nvSpPr>
              <p:spPr bwMode="auto">
                <a:xfrm>
                  <a:off x="5537200" y="2592388"/>
                  <a:ext cx="1620838" cy="1706563"/>
                </a:xfrm>
                <a:custGeom>
                  <a:avLst/>
                  <a:gdLst>
                    <a:gd name="T0" fmla="*/ 91 w 383"/>
                    <a:gd name="T1" fmla="*/ 401 h 401"/>
                    <a:gd name="T2" fmla="*/ 21 w 383"/>
                    <a:gd name="T3" fmla="*/ 371 h 401"/>
                    <a:gd name="T4" fmla="*/ 3 w 383"/>
                    <a:gd name="T5" fmla="*/ 311 h 401"/>
                    <a:gd name="T6" fmla="*/ 32 w 383"/>
                    <a:gd name="T7" fmla="*/ 91 h 401"/>
                    <a:gd name="T8" fmla="*/ 64 w 383"/>
                    <a:gd name="T9" fmla="*/ 30 h 401"/>
                    <a:gd name="T10" fmla="*/ 142 w 383"/>
                    <a:gd name="T11" fmla="*/ 0 h 401"/>
                    <a:gd name="T12" fmla="*/ 287 w 383"/>
                    <a:gd name="T13" fmla="*/ 0 h 401"/>
                    <a:gd name="T14" fmla="*/ 376 w 383"/>
                    <a:gd name="T15" fmla="*/ 76 h 401"/>
                    <a:gd name="T16" fmla="*/ 368 w 383"/>
                    <a:gd name="T17" fmla="*/ 146 h 401"/>
                    <a:gd name="T18" fmla="*/ 235 w 383"/>
                    <a:gd name="T19" fmla="*/ 146 h 401"/>
                    <a:gd name="T20" fmla="*/ 240 w 383"/>
                    <a:gd name="T21" fmla="*/ 106 h 401"/>
                    <a:gd name="T22" fmla="*/ 232 w 383"/>
                    <a:gd name="T23" fmla="*/ 106 h 401"/>
                    <a:gd name="T24" fmla="*/ 171 w 383"/>
                    <a:gd name="T25" fmla="*/ 106 h 401"/>
                    <a:gd name="T26" fmla="*/ 163 w 383"/>
                    <a:gd name="T27" fmla="*/ 106 h 401"/>
                    <a:gd name="T28" fmla="*/ 162 w 383"/>
                    <a:gd name="T29" fmla="*/ 114 h 401"/>
                    <a:gd name="T30" fmla="*/ 148 w 383"/>
                    <a:gd name="T31" fmla="*/ 213 h 401"/>
                    <a:gd name="T32" fmla="*/ 139 w 383"/>
                    <a:gd name="T33" fmla="*/ 278 h 401"/>
                    <a:gd name="T34" fmla="*/ 138 w 383"/>
                    <a:gd name="T35" fmla="*/ 287 h 401"/>
                    <a:gd name="T36" fmla="*/ 214 w 383"/>
                    <a:gd name="T37" fmla="*/ 286 h 401"/>
                    <a:gd name="T38" fmla="*/ 220 w 383"/>
                    <a:gd name="T39" fmla="*/ 247 h 401"/>
                    <a:gd name="T40" fmla="*/ 353 w 383"/>
                    <a:gd name="T41" fmla="*/ 247 h 401"/>
                    <a:gd name="T42" fmla="*/ 346 w 383"/>
                    <a:gd name="T43" fmla="*/ 311 h 401"/>
                    <a:gd name="T44" fmla="*/ 235 w 383"/>
                    <a:gd name="T45" fmla="*/ 401 h 401"/>
                    <a:gd name="T46" fmla="*/ 91 w 383"/>
                    <a:gd name="T47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83" h="401">
                      <a:moveTo>
                        <a:pt x="91" y="401"/>
                      </a:moveTo>
                      <a:cubicBezTo>
                        <a:pt x="63" y="401"/>
                        <a:pt x="37" y="390"/>
                        <a:pt x="21" y="371"/>
                      </a:cubicBezTo>
                      <a:cubicBezTo>
                        <a:pt x="6" y="355"/>
                        <a:pt x="0" y="333"/>
                        <a:pt x="3" y="31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4" y="68"/>
                        <a:pt x="46" y="47"/>
                        <a:pt x="64" y="30"/>
                      </a:cubicBezTo>
                      <a:cubicBezTo>
                        <a:pt x="86" y="11"/>
                        <a:pt x="114" y="0"/>
                        <a:pt x="142" y="0"/>
                      </a:cubicBezTo>
                      <a:cubicBezTo>
                        <a:pt x="287" y="0"/>
                        <a:pt x="287" y="0"/>
                        <a:pt x="287" y="0"/>
                      </a:cubicBezTo>
                      <a:cubicBezTo>
                        <a:pt x="332" y="0"/>
                        <a:pt x="383" y="20"/>
                        <a:pt x="376" y="76"/>
                      </a:cubicBezTo>
                      <a:cubicBezTo>
                        <a:pt x="368" y="146"/>
                        <a:pt x="368" y="146"/>
                        <a:pt x="368" y="146"/>
                      </a:cubicBezTo>
                      <a:cubicBezTo>
                        <a:pt x="235" y="146"/>
                        <a:pt x="235" y="146"/>
                        <a:pt x="235" y="146"/>
                      </a:cubicBezTo>
                      <a:cubicBezTo>
                        <a:pt x="240" y="106"/>
                        <a:pt x="240" y="106"/>
                        <a:pt x="240" y="106"/>
                      </a:cubicBezTo>
                      <a:cubicBezTo>
                        <a:pt x="232" y="106"/>
                        <a:pt x="232" y="106"/>
                        <a:pt x="232" y="106"/>
                      </a:cubicBezTo>
                      <a:cubicBezTo>
                        <a:pt x="225" y="106"/>
                        <a:pt x="171" y="106"/>
                        <a:pt x="171" y="106"/>
                      </a:cubicBezTo>
                      <a:cubicBezTo>
                        <a:pt x="163" y="106"/>
                        <a:pt x="163" y="106"/>
                        <a:pt x="163" y="106"/>
                      </a:cubicBezTo>
                      <a:cubicBezTo>
                        <a:pt x="162" y="114"/>
                        <a:pt x="162" y="114"/>
                        <a:pt x="162" y="114"/>
                      </a:cubicBezTo>
                      <a:cubicBezTo>
                        <a:pt x="162" y="118"/>
                        <a:pt x="154" y="171"/>
                        <a:pt x="148" y="213"/>
                      </a:cubicBezTo>
                      <a:cubicBezTo>
                        <a:pt x="143" y="252"/>
                        <a:pt x="139" y="276"/>
                        <a:pt x="139" y="278"/>
                      </a:cubicBezTo>
                      <a:cubicBezTo>
                        <a:pt x="138" y="287"/>
                        <a:pt x="138" y="287"/>
                        <a:pt x="138" y="287"/>
                      </a:cubicBezTo>
                      <a:cubicBezTo>
                        <a:pt x="214" y="286"/>
                        <a:pt x="214" y="286"/>
                        <a:pt x="214" y="286"/>
                      </a:cubicBezTo>
                      <a:cubicBezTo>
                        <a:pt x="220" y="247"/>
                        <a:pt x="220" y="247"/>
                        <a:pt x="220" y="247"/>
                      </a:cubicBezTo>
                      <a:cubicBezTo>
                        <a:pt x="353" y="247"/>
                        <a:pt x="353" y="247"/>
                        <a:pt x="353" y="247"/>
                      </a:cubicBezTo>
                      <a:cubicBezTo>
                        <a:pt x="346" y="311"/>
                        <a:pt x="346" y="311"/>
                        <a:pt x="346" y="311"/>
                      </a:cubicBezTo>
                      <a:cubicBezTo>
                        <a:pt x="339" y="361"/>
                        <a:pt x="290" y="401"/>
                        <a:pt x="235" y="401"/>
                      </a:cubicBezTo>
                      <a:lnTo>
                        <a:pt x="91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 userDrawn="1"/>
              </p:nvSpPr>
              <p:spPr bwMode="auto">
                <a:xfrm>
                  <a:off x="8801100" y="2592388"/>
                  <a:ext cx="1600200" cy="1706563"/>
                </a:xfrm>
                <a:custGeom>
                  <a:avLst/>
                  <a:gdLst>
                    <a:gd name="T0" fmla="*/ 0 w 1008"/>
                    <a:gd name="T1" fmla="*/ 1075 h 1075"/>
                    <a:gd name="T2" fmla="*/ 136 w 1008"/>
                    <a:gd name="T3" fmla="*/ 0 h 1075"/>
                    <a:gd name="T4" fmla="*/ 1008 w 1008"/>
                    <a:gd name="T5" fmla="*/ 0 h 1075"/>
                    <a:gd name="T6" fmla="*/ 974 w 1008"/>
                    <a:gd name="T7" fmla="*/ 282 h 1075"/>
                    <a:gd name="T8" fmla="*/ 459 w 1008"/>
                    <a:gd name="T9" fmla="*/ 282 h 1075"/>
                    <a:gd name="T10" fmla="*/ 440 w 1008"/>
                    <a:gd name="T11" fmla="*/ 418 h 1075"/>
                    <a:gd name="T12" fmla="*/ 955 w 1008"/>
                    <a:gd name="T13" fmla="*/ 416 h 1075"/>
                    <a:gd name="T14" fmla="*/ 923 w 1008"/>
                    <a:gd name="T15" fmla="*/ 657 h 1075"/>
                    <a:gd name="T16" fmla="*/ 408 w 1008"/>
                    <a:gd name="T17" fmla="*/ 660 h 1075"/>
                    <a:gd name="T18" fmla="*/ 390 w 1008"/>
                    <a:gd name="T19" fmla="*/ 793 h 1075"/>
                    <a:gd name="T20" fmla="*/ 907 w 1008"/>
                    <a:gd name="T21" fmla="*/ 793 h 1075"/>
                    <a:gd name="T22" fmla="*/ 872 w 1008"/>
                    <a:gd name="T23" fmla="*/ 1075 h 1075"/>
                    <a:gd name="T24" fmla="*/ 0 w 1008"/>
                    <a:gd name="T25" fmla="*/ 1075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8" h="1075">
                      <a:moveTo>
                        <a:pt x="0" y="1075"/>
                      </a:moveTo>
                      <a:lnTo>
                        <a:pt x="136" y="0"/>
                      </a:lnTo>
                      <a:lnTo>
                        <a:pt x="1008" y="0"/>
                      </a:lnTo>
                      <a:lnTo>
                        <a:pt x="974" y="282"/>
                      </a:lnTo>
                      <a:lnTo>
                        <a:pt x="459" y="282"/>
                      </a:lnTo>
                      <a:lnTo>
                        <a:pt x="440" y="418"/>
                      </a:lnTo>
                      <a:lnTo>
                        <a:pt x="955" y="416"/>
                      </a:lnTo>
                      <a:lnTo>
                        <a:pt x="923" y="657"/>
                      </a:lnTo>
                      <a:lnTo>
                        <a:pt x="408" y="660"/>
                      </a:lnTo>
                      <a:lnTo>
                        <a:pt x="390" y="793"/>
                      </a:lnTo>
                      <a:lnTo>
                        <a:pt x="907" y="793"/>
                      </a:lnTo>
                      <a:lnTo>
                        <a:pt x="872" y="1075"/>
                      </a:lnTo>
                      <a:lnTo>
                        <a:pt x="0" y="1075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36"/>
                <p:cNvSpPr>
                  <a:spLocks noEditPoints="1"/>
                </p:cNvSpPr>
                <p:nvPr userDrawn="1"/>
              </p:nvSpPr>
              <p:spPr bwMode="auto">
                <a:xfrm>
                  <a:off x="422275" y="2589213"/>
                  <a:ext cx="1617663" cy="1704975"/>
                </a:xfrm>
                <a:custGeom>
                  <a:avLst/>
                  <a:gdLst>
                    <a:gd name="T0" fmla="*/ 170 w 382"/>
                    <a:gd name="T1" fmla="*/ 126 h 401"/>
                    <a:gd name="T2" fmla="*/ 158 w 382"/>
                    <a:gd name="T3" fmla="*/ 219 h 401"/>
                    <a:gd name="T4" fmla="*/ 217 w 382"/>
                    <a:gd name="T5" fmla="*/ 219 h 401"/>
                    <a:gd name="T6" fmla="*/ 229 w 382"/>
                    <a:gd name="T7" fmla="*/ 209 h 401"/>
                    <a:gd name="T8" fmla="*/ 243 w 382"/>
                    <a:gd name="T9" fmla="*/ 106 h 401"/>
                    <a:gd name="T10" fmla="*/ 173 w 382"/>
                    <a:gd name="T11" fmla="*/ 106 h 401"/>
                    <a:gd name="T12" fmla="*/ 170 w 382"/>
                    <a:gd name="T13" fmla="*/ 126 h 401"/>
                    <a:gd name="T14" fmla="*/ 0 w 382"/>
                    <a:gd name="T15" fmla="*/ 401 h 401"/>
                    <a:gd name="T16" fmla="*/ 10 w 382"/>
                    <a:gd name="T17" fmla="*/ 333 h 401"/>
                    <a:gd name="T18" fmla="*/ 46 w 382"/>
                    <a:gd name="T19" fmla="*/ 0 h 401"/>
                    <a:gd name="T20" fmla="*/ 313 w 382"/>
                    <a:gd name="T21" fmla="*/ 0 h 401"/>
                    <a:gd name="T22" fmla="*/ 366 w 382"/>
                    <a:gd name="T23" fmla="*/ 23 h 401"/>
                    <a:gd name="T24" fmla="*/ 380 w 382"/>
                    <a:gd name="T25" fmla="*/ 69 h 401"/>
                    <a:gd name="T26" fmla="*/ 357 w 382"/>
                    <a:gd name="T27" fmla="*/ 257 h 401"/>
                    <a:gd name="T28" fmla="*/ 272 w 382"/>
                    <a:gd name="T29" fmla="*/ 325 h 401"/>
                    <a:gd name="T30" fmla="*/ 144 w 382"/>
                    <a:gd name="T31" fmla="*/ 325 h 401"/>
                    <a:gd name="T32" fmla="*/ 134 w 382"/>
                    <a:gd name="T33" fmla="*/ 401 h 401"/>
                    <a:gd name="T34" fmla="*/ 0 w 382"/>
                    <a:gd name="T35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2" h="401">
                      <a:moveTo>
                        <a:pt x="170" y="126"/>
                      </a:moveTo>
                      <a:cubicBezTo>
                        <a:pt x="158" y="219"/>
                        <a:pt x="158" y="219"/>
                        <a:pt x="158" y="219"/>
                      </a:cubicBezTo>
                      <a:cubicBezTo>
                        <a:pt x="217" y="219"/>
                        <a:pt x="217" y="219"/>
                        <a:pt x="217" y="219"/>
                      </a:cubicBezTo>
                      <a:cubicBezTo>
                        <a:pt x="222" y="219"/>
                        <a:pt x="228" y="214"/>
                        <a:pt x="229" y="209"/>
                      </a:cubicBezTo>
                      <a:cubicBezTo>
                        <a:pt x="243" y="106"/>
                        <a:pt x="243" y="106"/>
                        <a:pt x="243" y="106"/>
                      </a:cubicBezTo>
                      <a:cubicBezTo>
                        <a:pt x="173" y="106"/>
                        <a:pt x="173" y="106"/>
                        <a:pt x="173" y="106"/>
                      </a:cubicBezTo>
                      <a:lnTo>
                        <a:pt x="170" y="126"/>
                      </a:lnTo>
                      <a:close/>
                      <a:moveTo>
                        <a:pt x="0" y="401"/>
                      </a:moveTo>
                      <a:cubicBezTo>
                        <a:pt x="10" y="333"/>
                        <a:pt x="10" y="333"/>
                        <a:pt x="10" y="33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335" y="0"/>
                        <a:pt x="354" y="9"/>
                        <a:pt x="366" y="23"/>
                      </a:cubicBezTo>
                      <a:cubicBezTo>
                        <a:pt x="377" y="35"/>
                        <a:pt x="382" y="52"/>
                        <a:pt x="380" y="69"/>
                      </a:cubicBezTo>
                      <a:cubicBezTo>
                        <a:pt x="357" y="257"/>
                        <a:pt x="357" y="257"/>
                        <a:pt x="357" y="257"/>
                      </a:cubicBezTo>
                      <a:cubicBezTo>
                        <a:pt x="351" y="294"/>
                        <a:pt x="313" y="325"/>
                        <a:pt x="272" y="325"/>
                      </a:cubicBezTo>
                      <a:cubicBezTo>
                        <a:pt x="144" y="325"/>
                        <a:pt x="144" y="325"/>
                        <a:pt x="144" y="325"/>
                      </a:cubicBezTo>
                      <a:cubicBezTo>
                        <a:pt x="134" y="401"/>
                        <a:pt x="134" y="401"/>
                        <a:pt x="134" y="401"/>
                      </a:cubicBez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14551025" y="2589213"/>
                  <a:ext cx="1579563" cy="1700213"/>
                </a:xfrm>
                <a:custGeom>
                  <a:avLst/>
                  <a:gdLst>
                    <a:gd name="T0" fmla="*/ 147 w 373"/>
                    <a:gd name="T1" fmla="*/ 295 h 400"/>
                    <a:gd name="T2" fmla="*/ 207 w 373"/>
                    <a:gd name="T3" fmla="*/ 295 h 400"/>
                    <a:gd name="T4" fmla="*/ 230 w 373"/>
                    <a:gd name="T5" fmla="*/ 198 h 400"/>
                    <a:gd name="T6" fmla="*/ 231 w 373"/>
                    <a:gd name="T7" fmla="*/ 189 h 400"/>
                    <a:gd name="T8" fmla="*/ 161 w 373"/>
                    <a:gd name="T9" fmla="*/ 189 h 400"/>
                    <a:gd name="T10" fmla="*/ 147 w 373"/>
                    <a:gd name="T11" fmla="*/ 295 h 400"/>
                    <a:gd name="T12" fmla="*/ 0 w 373"/>
                    <a:gd name="T13" fmla="*/ 400 h 400"/>
                    <a:gd name="T14" fmla="*/ 42 w 373"/>
                    <a:gd name="T15" fmla="*/ 74 h 400"/>
                    <a:gd name="T16" fmla="*/ 51 w 373"/>
                    <a:gd name="T17" fmla="*/ 0 h 400"/>
                    <a:gd name="T18" fmla="*/ 185 w 373"/>
                    <a:gd name="T19" fmla="*/ 0 h 400"/>
                    <a:gd name="T20" fmla="*/ 174 w 373"/>
                    <a:gd name="T21" fmla="*/ 83 h 400"/>
                    <a:gd name="T22" fmla="*/ 301 w 373"/>
                    <a:gd name="T23" fmla="*/ 83 h 400"/>
                    <a:gd name="T24" fmla="*/ 369 w 373"/>
                    <a:gd name="T25" fmla="*/ 152 h 400"/>
                    <a:gd name="T26" fmla="*/ 345 w 373"/>
                    <a:gd name="T27" fmla="*/ 332 h 400"/>
                    <a:gd name="T28" fmla="*/ 320 w 373"/>
                    <a:gd name="T29" fmla="*/ 378 h 400"/>
                    <a:gd name="T30" fmla="*/ 261 w 373"/>
                    <a:gd name="T31" fmla="*/ 400 h 400"/>
                    <a:gd name="T32" fmla="*/ 0 w 373"/>
                    <a:gd name="T33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3" h="400">
                      <a:moveTo>
                        <a:pt x="147" y="295"/>
                      </a:moveTo>
                      <a:cubicBezTo>
                        <a:pt x="207" y="295"/>
                        <a:pt x="207" y="295"/>
                        <a:pt x="207" y="295"/>
                      </a:cubicBezTo>
                      <a:cubicBezTo>
                        <a:pt x="216" y="295"/>
                        <a:pt x="216" y="295"/>
                        <a:pt x="230" y="198"/>
                      </a:cubicBezTo>
                      <a:cubicBezTo>
                        <a:pt x="231" y="189"/>
                        <a:pt x="231" y="189"/>
                        <a:pt x="231" y="189"/>
                      </a:cubicBezTo>
                      <a:cubicBezTo>
                        <a:pt x="161" y="189"/>
                        <a:pt x="161" y="189"/>
                        <a:pt x="161" y="189"/>
                      </a:cubicBezTo>
                      <a:lnTo>
                        <a:pt x="147" y="295"/>
                      </a:lnTo>
                      <a:close/>
                      <a:moveTo>
                        <a:pt x="0" y="400"/>
                      </a:move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cubicBezTo>
                        <a:pt x="174" y="83"/>
                        <a:pt x="174" y="83"/>
                        <a:pt x="174" y="83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43" y="83"/>
                        <a:pt x="373" y="114"/>
                        <a:pt x="369" y="152"/>
                      </a:cubicBezTo>
                      <a:cubicBezTo>
                        <a:pt x="345" y="332"/>
                        <a:pt x="345" y="332"/>
                        <a:pt x="345" y="332"/>
                      </a:cubicBezTo>
                      <a:cubicBezTo>
                        <a:pt x="343" y="349"/>
                        <a:pt x="334" y="365"/>
                        <a:pt x="320" y="378"/>
                      </a:cubicBezTo>
                      <a:cubicBezTo>
                        <a:pt x="304" y="392"/>
                        <a:pt x="283" y="400"/>
                        <a:pt x="261" y="400"/>
                      </a:cubicBez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" name="Прямоугольник 23"/>
          <p:cNvSpPr/>
          <p:nvPr/>
        </p:nvSpPr>
        <p:spPr>
          <a:xfrm>
            <a:off x="5036816" y="2265337"/>
            <a:ext cx="6904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Осуществление</a:t>
            </a:r>
            <a:r>
              <a:rPr lang="ru-RU" altLang="ru-RU" sz="3600" dirty="0" smtClean="0">
                <a:solidFill>
                  <a:schemeClr val="bg1"/>
                </a:solidFill>
                <a:latin typeface="+mj-lt"/>
                <a:cs typeface="Arial" charset="0"/>
              </a:rPr>
              <a:t> СК организациями-соисполнителями </a:t>
            </a:r>
          </a:p>
          <a:p>
            <a:pPr algn="ctr">
              <a:buFont typeface="Arial" charset="0"/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+mj-lt"/>
                <a:cs typeface="Arial" charset="0"/>
              </a:rPr>
              <a:t>на объектах организаций системы «Транснефть»</a:t>
            </a:r>
            <a:endParaRPr lang="ru-RU" altLang="ru-RU" sz="36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8900000">
            <a:off x="-52520" y="4140226"/>
            <a:ext cx="2590980" cy="4257290"/>
          </a:xfrm>
          <a:custGeom>
            <a:avLst/>
            <a:gdLst>
              <a:gd name="connsiteX0" fmla="*/ 2590980 w 2590980"/>
              <a:gd name="connsiteY0" fmla="*/ 0 h 4257290"/>
              <a:gd name="connsiteX1" fmla="*/ 2590980 w 2590980"/>
              <a:gd name="connsiteY1" fmla="*/ 4257290 h 4257290"/>
              <a:gd name="connsiteX2" fmla="*/ 0 w 2590980"/>
              <a:gd name="connsiteY2" fmla="*/ 1666310 h 4257290"/>
              <a:gd name="connsiteX3" fmla="*/ 1666309 w 2590980"/>
              <a:gd name="connsiteY3" fmla="*/ 0 h 425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980" h="4257290">
                <a:moveTo>
                  <a:pt x="2590980" y="0"/>
                </a:moveTo>
                <a:lnTo>
                  <a:pt x="2590980" y="4257290"/>
                </a:lnTo>
                <a:lnTo>
                  <a:pt x="0" y="1666310"/>
                </a:lnTo>
                <a:lnTo>
                  <a:pt x="166630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8900000">
            <a:off x="8244334" y="1258953"/>
            <a:ext cx="2450523" cy="2450523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900000">
            <a:off x="10846612" y="2794987"/>
            <a:ext cx="1036920" cy="1036920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84" y="3243692"/>
            <a:ext cx="2562036" cy="4348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2"/>
          <p:cNvGrpSpPr>
            <a:grpSpLocks noChangeAspect="1"/>
          </p:cNvGrpSpPr>
          <p:nvPr/>
        </p:nvGrpSpPr>
        <p:grpSpPr bwMode="auto">
          <a:xfrm>
            <a:off x="695325" y="3508887"/>
            <a:ext cx="2272353" cy="3154476"/>
            <a:chOff x="1757" y="239"/>
            <a:chExt cx="322" cy="447"/>
          </a:xfrm>
          <a:solidFill>
            <a:schemeClr val="bg1">
              <a:lumMod val="95000"/>
            </a:schemeClr>
          </a:solidFill>
        </p:grpSpPr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1757" y="239"/>
              <a:ext cx="322" cy="447"/>
            </a:xfrm>
            <a:custGeom>
              <a:avLst/>
              <a:gdLst>
                <a:gd name="T0" fmla="*/ 1076 w 1178"/>
                <a:gd name="T1" fmla="*/ 230 h 1638"/>
                <a:gd name="T2" fmla="*/ 1075 w 1178"/>
                <a:gd name="T3" fmla="*/ 230 h 1638"/>
                <a:gd name="T4" fmla="*/ 1050 w 1178"/>
                <a:gd name="T5" fmla="*/ 154 h 1638"/>
                <a:gd name="T6" fmla="*/ 973 w 1178"/>
                <a:gd name="T7" fmla="*/ 102 h 1638"/>
                <a:gd name="T8" fmla="*/ 310 w 1178"/>
                <a:gd name="T9" fmla="*/ 77 h 1638"/>
                <a:gd name="T10" fmla="*/ 144 w 1178"/>
                <a:gd name="T11" fmla="*/ 77 h 1638"/>
                <a:gd name="T12" fmla="*/ 0 w 1178"/>
                <a:gd name="T13" fmla="*/ 102 h 1638"/>
                <a:gd name="T14" fmla="*/ 26 w 1178"/>
                <a:gd name="T15" fmla="*/ 1434 h 1638"/>
                <a:gd name="T16" fmla="*/ 77 w 1178"/>
                <a:gd name="T17" fmla="*/ 1510 h 1638"/>
                <a:gd name="T18" fmla="*/ 154 w 1178"/>
                <a:gd name="T19" fmla="*/ 1536 h 1638"/>
                <a:gd name="T20" fmla="*/ 179 w 1178"/>
                <a:gd name="T21" fmla="*/ 1638 h 1638"/>
                <a:gd name="T22" fmla="*/ 1178 w 1178"/>
                <a:gd name="T23" fmla="*/ 1613 h 1638"/>
                <a:gd name="T24" fmla="*/ 1152 w 1178"/>
                <a:gd name="T25" fmla="*/ 230 h 1638"/>
                <a:gd name="T26" fmla="*/ 258 w 1178"/>
                <a:gd name="T27" fmla="*/ 77 h 1638"/>
                <a:gd name="T28" fmla="*/ 227 w 1178"/>
                <a:gd name="T29" fmla="*/ 51 h 1638"/>
                <a:gd name="T30" fmla="*/ 51 w 1178"/>
                <a:gd name="T31" fmla="*/ 128 h 1638"/>
                <a:gd name="T32" fmla="*/ 144 w 1178"/>
                <a:gd name="T33" fmla="*/ 313 h 1638"/>
                <a:gd name="T34" fmla="*/ 310 w 1178"/>
                <a:gd name="T35" fmla="*/ 313 h 1638"/>
                <a:gd name="T36" fmla="*/ 285 w 1178"/>
                <a:gd name="T37" fmla="*/ 173 h 1638"/>
                <a:gd name="T38" fmla="*/ 259 w 1178"/>
                <a:gd name="T39" fmla="*/ 313 h 1638"/>
                <a:gd name="T40" fmla="*/ 195 w 1178"/>
                <a:gd name="T41" fmla="*/ 313 h 1638"/>
                <a:gd name="T42" fmla="*/ 922 w 1178"/>
                <a:gd name="T43" fmla="*/ 128 h 1638"/>
                <a:gd name="T44" fmla="*/ 51 w 1178"/>
                <a:gd name="T45" fmla="*/ 1382 h 1638"/>
                <a:gd name="T46" fmla="*/ 128 w 1178"/>
                <a:gd name="T47" fmla="*/ 1434 h 1638"/>
                <a:gd name="T48" fmla="*/ 973 w 1178"/>
                <a:gd name="T49" fmla="*/ 1408 h 1638"/>
                <a:gd name="T50" fmla="*/ 1024 w 1178"/>
                <a:gd name="T51" fmla="*/ 205 h 1638"/>
                <a:gd name="T52" fmla="*/ 128 w 1178"/>
                <a:gd name="T53" fmla="*/ 1485 h 1638"/>
                <a:gd name="T54" fmla="*/ 205 w 1178"/>
                <a:gd name="T55" fmla="*/ 1536 h 1638"/>
                <a:gd name="T56" fmla="*/ 1075 w 1178"/>
                <a:gd name="T57" fmla="*/ 1510 h 1638"/>
                <a:gd name="T58" fmla="*/ 1075 w 1178"/>
                <a:gd name="T59" fmla="*/ 281 h 1638"/>
                <a:gd name="T60" fmla="*/ 1126 w 1178"/>
                <a:gd name="T61" fmla="*/ 1587 h 1638"/>
                <a:gd name="T62" fmla="*/ 205 w 1178"/>
                <a:gd name="T63" fmla="*/ 1587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8" h="1638">
                  <a:moveTo>
                    <a:pt x="1152" y="230"/>
                  </a:moveTo>
                  <a:cubicBezTo>
                    <a:pt x="1076" y="230"/>
                    <a:pt x="1076" y="230"/>
                    <a:pt x="1076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5" y="230"/>
                    <a:pt x="1075" y="230"/>
                    <a:pt x="1075" y="230"/>
                  </a:cubicBezTo>
                  <a:cubicBezTo>
                    <a:pt x="1075" y="179"/>
                    <a:pt x="1075" y="179"/>
                    <a:pt x="1075" y="179"/>
                  </a:cubicBezTo>
                  <a:cubicBezTo>
                    <a:pt x="1075" y="165"/>
                    <a:pt x="1064" y="154"/>
                    <a:pt x="1050" y="154"/>
                  </a:cubicBezTo>
                  <a:cubicBezTo>
                    <a:pt x="973" y="154"/>
                    <a:pt x="973" y="154"/>
                    <a:pt x="973" y="154"/>
                  </a:cubicBezTo>
                  <a:cubicBezTo>
                    <a:pt x="973" y="102"/>
                    <a:pt x="973" y="102"/>
                    <a:pt x="973" y="102"/>
                  </a:cubicBezTo>
                  <a:cubicBezTo>
                    <a:pt x="973" y="88"/>
                    <a:pt x="961" y="77"/>
                    <a:pt x="947" y="77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07" y="34"/>
                    <a:pt x="271" y="0"/>
                    <a:pt x="227" y="0"/>
                  </a:cubicBezTo>
                  <a:cubicBezTo>
                    <a:pt x="183" y="0"/>
                    <a:pt x="147" y="34"/>
                    <a:pt x="144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11" y="77"/>
                    <a:pt x="0" y="88"/>
                    <a:pt x="0" y="102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422"/>
                    <a:pt x="11" y="1434"/>
                    <a:pt x="26" y="1434"/>
                  </a:cubicBezTo>
                  <a:cubicBezTo>
                    <a:pt x="77" y="1434"/>
                    <a:pt x="77" y="1434"/>
                    <a:pt x="77" y="1434"/>
                  </a:cubicBezTo>
                  <a:cubicBezTo>
                    <a:pt x="77" y="1510"/>
                    <a:pt x="77" y="1510"/>
                    <a:pt x="77" y="1510"/>
                  </a:cubicBezTo>
                  <a:cubicBezTo>
                    <a:pt x="77" y="1525"/>
                    <a:pt x="88" y="1536"/>
                    <a:pt x="102" y="1536"/>
                  </a:cubicBezTo>
                  <a:cubicBezTo>
                    <a:pt x="154" y="1536"/>
                    <a:pt x="154" y="1536"/>
                    <a:pt x="154" y="1536"/>
                  </a:cubicBezTo>
                  <a:cubicBezTo>
                    <a:pt x="154" y="1613"/>
                    <a:pt x="154" y="1613"/>
                    <a:pt x="154" y="1613"/>
                  </a:cubicBezTo>
                  <a:cubicBezTo>
                    <a:pt x="154" y="1627"/>
                    <a:pt x="165" y="1638"/>
                    <a:pt x="179" y="1638"/>
                  </a:cubicBezTo>
                  <a:cubicBezTo>
                    <a:pt x="1152" y="1638"/>
                    <a:pt x="1152" y="1638"/>
                    <a:pt x="1152" y="1638"/>
                  </a:cubicBezTo>
                  <a:cubicBezTo>
                    <a:pt x="1166" y="1638"/>
                    <a:pt x="1178" y="1627"/>
                    <a:pt x="1178" y="1613"/>
                  </a:cubicBezTo>
                  <a:cubicBezTo>
                    <a:pt x="1178" y="256"/>
                    <a:pt x="1178" y="256"/>
                    <a:pt x="1178" y="256"/>
                  </a:cubicBezTo>
                  <a:cubicBezTo>
                    <a:pt x="1178" y="242"/>
                    <a:pt x="1166" y="230"/>
                    <a:pt x="1152" y="230"/>
                  </a:cubicBezTo>
                  <a:close/>
                  <a:moveTo>
                    <a:pt x="227" y="51"/>
                  </a:moveTo>
                  <a:cubicBezTo>
                    <a:pt x="242" y="51"/>
                    <a:pt x="255" y="62"/>
                    <a:pt x="258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9" y="62"/>
                    <a:pt x="212" y="51"/>
                    <a:pt x="227" y="51"/>
                  </a:cubicBezTo>
                  <a:close/>
                  <a:moveTo>
                    <a:pt x="51" y="1382"/>
                  </a:moveTo>
                  <a:cubicBezTo>
                    <a:pt x="51" y="128"/>
                    <a:pt x="51" y="128"/>
                    <a:pt x="51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44" y="359"/>
                    <a:pt x="181" y="396"/>
                    <a:pt x="227" y="396"/>
                  </a:cubicBezTo>
                  <a:cubicBezTo>
                    <a:pt x="273" y="396"/>
                    <a:pt x="310" y="359"/>
                    <a:pt x="310" y="313"/>
                  </a:cubicBezTo>
                  <a:cubicBezTo>
                    <a:pt x="310" y="198"/>
                    <a:pt x="310" y="198"/>
                    <a:pt x="310" y="198"/>
                  </a:cubicBezTo>
                  <a:cubicBezTo>
                    <a:pt x="310" y="184"/>
                    <a:pt x="299" y="173"/>
                    <a:pt x="285" y="173"/>
                  </a:cubicBezTo>
                  <a:cubicBezTo>
                    <a:pt x="270" y="173"/>
                    <a:pt x="259" y="184"/>
                    <a:pt x="259" y="198"/>
                  </a:cubicBezTo>
                  <a:cubicBezTo>
                    <a:pt x="259" y="313"/>
                    <a:pt x="259" y="313"/>
                    <a:pt x="259" y="313"/>
                  </a:cubicBezTo>
                  <a:cubicBezTo>
                    <a:pt x="259" y="331"/>
                    <a:pt x="245" y="345"/>
                    <a:pt x="227" y="345"/>
                  </a:cubicBezTo>
                  <a:cubicBezTo>
                    <a:pt x="209" y="345"/>
                    <a:pt x="195" y="331"/>
                    <a:pt x="195" y="313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922" y="128"/>
                    <a:pt x="922" y="128"/>
                    <a:pt x="922" y="128"/>
                  </a:cubicBezTo>
                  <a:cubicBezTo>
                    <a:pt x="922" y="1382"/>
                    <a:pt x="922" y="1382"/>
                    <a:pt x="922" y="1382"/>
                  </a:cubicBezTo>
                  <a:lnTo>
                    <a:pt x="51" y="1382"/>
                  </a:lnTo>
                  <a:close/>
                  <a:moveTo>
                    <a:pt x="128" y="1485"/>
                  </a:moveTo>
                  <a:cubicBezTo>
                    <a:pt x="128" y="1434"/>
                    <a:pt x="128" y="1434"/>
                    <a:pt x="128" y="1434"/>
                  </a:cubicBezTo>
                  <a:cubicBezTo>
                    <a:pt x="947" y="1434"/>
                    <a:pt x="947" y="1434"/>
                    <a:pt x="947" y="1434"/>
                  </a:cubicBezTo>
                  <a:cubicBezTo>
                    <a:pt x="961" y="1434"/>
                    <a:pt x="973" y="1422"/>
                    <a:pt x="973" y="1408"/>
                  </a:cubicBezTo>
                  <a:cubicBezTo>
                    <a:pt x="973" y="205"/>
                    <a:pt x="973" y="205"/>
                    <a:pt x="973" y="205"/>
                  </a:cubicBezTo>
                  <a:cubicBezTo>
                    <a:pt x="1024" y="205"/>
                    <a:pt x="1024" y="205"/>
                    <a:pt x="1024" y="205"/>
                  </a:cubicBezTo>
                  <a:cubicBezTo>
                    <a:pt x="1024" y="1485"/>
                    <a:pt x="1024" y="1485"/>
                    <a:pt x="1024" y="1485"/>
                  </a:cubicBezTo>
                  <a:lnTo>
                    <a:pt x="128" y="1485"/>
                  </a:lnTo>
                  <a:close/>
                  <a:moveTo>
                    <a:pt x="205" y="1587"/>
                  </a:moveTo>
                  <a:cubicBezTo>
                    <a:pt x="205" y="1536"/>
                    <a:pt x="205" y="1536"/>
                    <a:pt x="205" y="1536"/>
                  </a:cubicBezTo>
                  <a:cubicBezTo>
                    <a:pt x="1050" y="1536"/>
                    <a:pt x="1050" y="1536"/>
                    <a:pt x="1050" y="1536"/>
                  </a:cubicBezTo>
                  <a:cubicBezTo>
                    <a:pt x="1064" y="1536"/>
                    <a:pt x="1075" y="1525"/>
                    <a:pt x="1075" y="1510"/>
                  </a:cubicBezTo>
                  <a:cubicBezTo>
                    <a:pt x="1075" y="281"/>
                    <a:pt x="1075" y="281"/>
                    <a:pt x="1075" y="281"/>
                  </a:cubicBezTo>
                  <a:cubicBezTo>
                    <a:pt x="1075" y="281"/>
                    <a:pt x="1075" y="281"/>
                    <a:pt x="1075" y="281"/>
                  </a:cubicBezTo>
                  <a:cubicBezTo>
                    <a:pt x="1126" y="281"/>
                    <a:pt x="1126" y="281"/>
                    <a:pt x="1126" y="281"/>
                  </a:cubicBezTo>
                  <a:cubicBezTo>
                    <a:pt x="1126" y="1587"/>
                    <a:pt x="1126" y="1587"/>
                    <a:pt x="1126" y="1587"/>
                  </a:cubicBezTo>
                  <a:lnTo>
                    <a:pt x="205" y="1587"/>
                  </a:lnTo>
                  <a:close/>
                  <a:moveTo>
                    <a:pt x="205" y="1587"/>
                  </a:moveTo>
                  <a:cubicBezTo>
                    <a:pt x="205" y="1587"/>
                    <a:pt x="205" y="1587"/>
                    <a:pt x="205" y="1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1834" y="393"/>
              <a:ext cx="112" cy="14"/>
            </a:xfrm>
            <a:custGeom>
              <a:avLst/>
              <a:gdLst>
                <a:gd name="T0" fmla="*/ 384 w 409"/>
                <a:gd name="T1" fmla="*/ 0 h 51"/>
                <a:gd name="T2" fmla="*/ 25 w 409"/>
                <a:gd name="T3" fmla="*/ 0 h 51"/>
                <a:gd name="T4" fmla="*/ 0 w 409"/>
                <a:gd name="T5" fmla="*/ 26 h 51"/>
                <a:gd name="T6" fmla="*/ 25 w 409"/>
                <a:gd name="T7" fmla="*/ 51 h 51"/>
                <a:gd name="T8" fmla="*/ 384 w 409"/>
                <a:gd name="T9" fmla="*/ 51 h 51"/>
                <a:gd name="T10" fmla="*/ 409 w 409"/>
                <a:gd name="T11" fmla="*/ 26 h 51"/>
                <a:gd name="T12" fmla="*/ 384 w 409"/>
                <a:gd name="T13" fmla="*/ 0 h 51"/>
                <a:gd name="T14" fmla="*/ 384 w 409"/>
                <a:gd name="T15" fmla="*/ 0 h 51"/>
                <a:gd name="T16" fmla="*/ 384 w 409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51">
                  <a:moveTo>
                    <a:pt x="38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98" y="51"/>
                    <a:pt x="409" y="40"/>
                    <a:pt x="409" y="26"/>
                  </a:cubicBezTo>
                  <a:cubicBezTo>
                    <a:pt x="409" y="12"/>
                    <a:pt x="398" y="0"/>
                    <a:pt x="384" y="0"/>
                  </a:cubicBezTo>
                  <a:close/>
                  <a:moveTo>
                    <a:pt x="384" y="0"/>
                  </a:move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834" y="421"/>
              <a:ext cx="112" cy="14"/>
            </a:xfrm>
            <a:custGeom>
              <a:avLst/>
              <a:gdLst>
                <a:gd name="T0" fmla="*/ 384 w 409"/>
                <a:gd name="T1" fmla="*/ 0 h 51"/>
                <a:gd name="T2" fmla="*/ 25 w 409"/>
                <a:gd name="T3" fmla="*/ 0 h 51"/>
                <a:gd name="T4" fmla="*/ 0 w 409"/>
                <a:gd name="T5" fmla="*/ 25 h 51"/>
                <a:gd name="T6" fmla="*/ 25 w 409"/>
                <a:gd name="T7" fmla="*/ 51 h 51"/>
                <a:gd name="T8" fmla="*/ 384 w 409"/>
                <a:gd name="T9" fmla="*/ 51 h 51"/>
                <a:gd name="T10" fmla="*/ 409 w 409"/>
                <a:gd name="T11" fmla="*/ 25 h 51"/>
                <a:gd name="T12" fmla="*/ 384 w 409"/>
                <a:gd name="T13" fmla="*/ 0 h 51"/>
                <a:gd name="T14" fmla="*/ 384 w 409"/>
                <a:gd name="T15" fmla="*/ 0 h 51"/>
                <a:gd name="T16" fmla="*/ 384 w 409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51">
                  <a:moveTo>
                    <a:pt x="38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98" y="51"/>
                    <a:pt x="409" y="39"/>
                    <a:pt x="409" y="25"/>
                  </a:cubicBezTo>
                  <a:cubicBezTo>
                    <a:pt x="409" y="11"/>
                    <a:pt x="398" y="0"/>
                    <a:pt x="384" y="0"/>
                  </a:cubicBezTo>
                  <a:close/>
                  <a:moveTo>
                    <a:pt x="384" y="0"/>
                  </a:move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1862" y="449"/>
              <a:ext cx="56" cy="14"/>
            </a:xfrm>
            <a:custGeom>
              <a:avLst/>
              <a:gdLst>
                <a:gd name="T0" fmla="*/ 179 w 205"/>
                <a:gd name="T1" fmla="*/ 0 h 51"/>
                <a:gd name="T2" fmla="*/ 26 w 205"/>
                <a:gd name="T3" fmla="*/ 0 h 51"/>
                <a:gd name="T4" fmla="*/ 0 w 205"/>
                <a:gd name="T5" fmla="*/ 26 h 51"/>
                <a:gd name="T6" fmla="*/ 26 w 205"/>
                <a:gd name="T7" fmla="*/ 51 h 51"/>
                <a:gd name="T8" fmla="*/ 179 w 205"/>
                <a:gd name="T9" fmla="*/ 51 h 51"/>
                <a:gd name="T10" fmla="*/ 205 w 205"/>
                <a:gd name="T11" fmla="*/ 26 h 51"/>
                <a:gd name="T12" fmla="*/ 179 w 205"/>
                <a:gd name="T13" fmla="*/ 0 h 51"/>
                <a:gd name="T14" fmla="*/ 179 w 205"/>
                <a:gd name="T15" fmla="*/ 0 h 51"/>
                <a:gd name="T16" fmla="*/ 179 w 205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51">
                  <a:moveTo>
                    <a:pt x="17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3" y="51"/>
                    <a:pt x="205" y="40"/>
                    <a:pt x="205" y="26"/>
                  </a:cubicBezTo>
                  <a:cubicBezTo>
                    <a:pt x="205" y="11"/>
                    <a:pt x="193" y="0"/>
                    <a:pt x="179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67041" y="5323584"/>
            <a:ext cx="31077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Адрес местонахождения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1738" y="5323584"/>
            <a:ext cx="61165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Большая Полянка ул., д. 57, Москва, Россия, 119180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7041" y="4694327"/>
            <a:ext cx="24073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Электронная почта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1738" y="4694327"/>
            <a:ext cx="29078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nadzor@tnn.transneft.ru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7041" y="4065070"/>
            <a:ext cx="11780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Телефон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1738" y="4065070"/>
            <a:ext cx="226696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+7 (499) 799-84-50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235" y="3211392"/>
            <a:ext cx="46131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Заместитель генерального директора</a:t>
            </a:r>
          </a:p>
          <a:p>
            <a:r>
              <a:rPr lang="ru-RU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строительному контролю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1738" y="3211392"/>
            <a:ext cx="34462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Дубина Виталий Васильевич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235" y="2588348"/>
            <a:ext cx="29133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Генеральный директор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31738" y="2588348"/>
            <a:ext cx="36313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Реутов Сергей Александрович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7041" y="1964045"/>
            <a:ext cx="724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ИНН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1738" y="1958875"/>
            <a:ext cx="15472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7715965306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235" y="1331839"/>
            <a:ext cx="28763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Полное наименование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31738" y="119333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Общество с ограниченной </a:t>
            </a:r>
            <a:r>
              <a:rPr lang="ru-RU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ответственностью</a:t>
            </a:r>
          </a:p>
          <a:p>
            <a:r>
              <a:rPr lang="ru-RU" sz="2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Транснефть Надзор»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КОНТАКТНАЯ ИНФОРМАЦИЯ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957041" y="936007"/>
            <a:ext cx="2277917" cy="2335874"/>
            <a:chOff x="4565335" y="1152315"/>
            <a:chExt cx="3061331" cy="3139221"/>
          </a:xfrm>
        </p:grpSpPr>
        <p:sp>
          <p:nvSpPr>
            <p:cNvPr id="3" name="Прямоугольник 2"/>
            <p:cNvSpPr/>
            <p:nvPr/>
          </p:nvSpPr>
          <p:spPr>
            <a:xfrm rot="18900000">
              <a:off x="4565335" y="1230205"/>
              <a:ext cx="3061331" cy="306133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18900000">
              <a:off x="4661872" y="1173037"/>
              <a:ext cx="2868256" cy="286825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753380" y="1152315"/>
              <a:ext cx="2685240" cy="2685240"/>
              <a:chOff x="1250173" y="1190296"/>
              <a:chExt cx="4186557" cy="4186557"/>
            </a:xfrm>
          </p:grpSpPr>
          <p:sp>
            <p:nvSpPr>
              <p:cNvPr id="6" name="Прямоугольник 5"/>
              <p:cNvSpPr/>
              <p:nvPr/>
            </p:nvSpPr>
            <p:spPr>
              <a:xfrm rot="18900000">
                <a:off x="1250173" y="1190296"/>
                <a:ext cx="4186557" cy="4186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1478454" y="3068639"/>
                <a:ext cx="3729993" cy="389915"/>
                <a:chOff x="-3930651" y="2346326"/>
                <a:chExt cx="20061239" cy="2097088"/>
              </a:xfrm>
            </p:grpSpPr>
            <p:sp>
              <p:nvSpPr>
                <p:cNvPr id="8" name="Freeform 27"/>
                <p:cNvSpPr>
                  <a:spLocks/>
                </p:cNvSpPr>
                <p:nvPr userDrawn="1"/>
              </p:nvSpPr>
              <p:spPr bwMode="auto">
                <a:xfrm>
                  <a:off x="-3206750" y="2346326"/>
                  <a:ext cx="1554163" cy="1471613"/>
                </a:xfrm>
                <a:custGeom>
                  <a:avLst/>
                  <a:gdLst>
                    <a:gd name="T0" fmla="*/ 367 w 367"/>
                    <a:gd name="T1" fmla="*/ 20 h 346"/>
                    <a:gd name="T2" fmla="*/ 236 w 367"/>
                    <a:gd name="T3" fmla="*/ 51 h 346"/>
                    <a:gd name="T4" fmla="*/ 34 w 367"/>
                    <a:gd name="T5" fmla="*/ 343 h 346"/>
                    <a:gd name="T6" fmla="*/ 0 w 367"/>
                    <a:gd name="T7" fmla="*/ 344 h 346"/>
                    <a:gd name="T8" fmla="*/ 0 w 367"/>
                    <a:gd name="T9" fmla="*/ 345 h 346"/>
                    <a:gd name="T10" fmla="*/ 42 w 367"/>
                    <a:gd name="T11" fmla="*/ 342 h 346"/>
                    <a:gd name="T12" fmla="*/ 249 w 367"/>
                    <a:gd name="T13" fmla="*/ 71 h 346"/>
                    <a:gd name="T14" fmla="*/ 345 w 367"/>
                    <a:gd name="T15" fmla="*/ 45 h 346"/>
                    <a:gd name="T16" fmla="*/ 301 w 367"/>
                    <a:gd name="T17" fmla="*/ 122 h 346"/>
                    <a:gd name="T18" fmla="*/ 367 w 367"/>
                    <a:gd name="T19" fmla="*/ 2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7" h="346">
                      <a:moveTo>
                        <a:pt x="367" y="20"/>
                      </a:moveTo>
                      <a:cubicBezTo>
                        <a:pt x="367" y="20"/>
                        <a:pt x="294" y="0"/>
                        <a:pt x="236" y="51"/>
                      </a:cubicBezTo>
                      <a:cubicBezTo>
                        <a:pt x="194" y="87"/>
                        <a:pt x="104" y="329"/>
                        <a:pt x="34" y="343"/>
                      </a:cubicBezTo>
                      <a:cubicBezTo>
                        <a:pt x="20" y="345"/>
                        <a:pt x="9" y="346"/>
                        <a:pt x="0" y="344"/>
                      </a:cubicBezTo>
                      <a:cubicBezTo>
                        <a:pt x="0" y="345"/>
                        <a:pt x="0" y="345"/>
                        <a:pt x="0" y="345"/>
                      </a:cubicBezTo>
                      <a:cubicBezTo>
                        <a:pt x="12" y="346"/>
                        <a:pt x="26" y="345"/>
                        <a:pt x="42" y="342"/>
                      </a:cubicBezTo>
                      <a:cubicBezTo>
                        <a:pt x="113" y="329"/>
                        <a:pt x="206" y="105"/>
                        <a:pt x="249" y="71"/>
                      </a:cubicBezTo>
                      <a:cubicBezTo>
                        <a:pt x="293" y="37"/>
                        <a:pt x="345" y="45"/>
                        <a:pt x="345" y="45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lnTo>
                        <a:pt x="367" y="2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9" name="Группа 8"/>
                <p:cNvGrpSpPr/>
                <p:nvPr userDrawn="1"/>
              </p:nvGrpSpPr>
              <p:grpSpPr>
                <a:xfrm>
                  <a:off x="-3930651" y="2432051"/>
                  <a:ext cx="20061239" cy="2011363"/>
                  <a:chOff x="-3930651" y="2432051"/>
                  <a:chExt cx="20061239" cy="2011363"/>
                </a:xfrm>
              </p:grpSpPr>
              <p:sp>
                <p:nvSpPr>
                  <p:cNvPr id="10" name="Freeform 23"/>
                  <p:cNvSpPr>
                    <a:spLocks/>
                  </p:cNvSpPr>
                  <p:nvPr userDrawn="1"/>
                </p:nvSpPr>
                <p:spPr bwMode="auto">
                  <a:xfrm>
                    <a:off x="-3930651" y="2921001"/>
                    <a:ext cx="1792288" cy="1522413"/>
                  </a:xfrm>
                  <a:custGeom>
                    <a:avLst/>
                    <a:gdLst>
                      <a:gd name="T0" fmla="*/ 213 w 423"/>
                      <a:gd name="T1" fmla="*/ 264 h 358"/>
                      <a:gd name="T2" fmla="*/ 73 w 423"/>
                      <a:gd name="T3" fmla="*/ 102 h 358"/>
                      <a:gd name="T4" fmla="*/ 87 w 423"/>
                      <a:gd name="T5" fmla="*/ 27 h 358"/>
                      <a:gd name="T6" fmla="*/ 108 w 423"/>
                      <a:gd name="T7" fmla="*/ 11 h 358"/>
                      <a:gd name="T8" fmla="*/ 80 w 423"/>
                      <a:gd name="T9" fmla="*/ 3 h 358"/>
                      <a:gd name="T10" fmla="*/ 19 w 423"/>
                      <a:gd name="T11" fmla="*/ 27 h 358"/>
                      <a:gd name="T12" fmla="*/ 0 w 423"/>
                      <a:gd name="T13" fmla="*/ 119 h 358"/>
                      <a:gd name="T14" fmla="*/ 96 w 423"/>
                      <a:gd name="T15" fmla="*/ 312 h 358"/>
                      <a:gd name="T16" fmla="*/ 163 w 423"/>
                      <a:gd name="T17" fmla="*/ 346 h 358"/>
                      <a:gd name="T18" fmla="*/ 173 w 423"/>
                      <a:gd name="T19" fmla="*/ 349 h 358"/>
                      <a:gd name="T20" fmla="*/ 204 w 423"/>
                      <a:gd name="T21" fmla="*/ 356 h 358"/>
                      <a:gd name="T22" fmla="*/ 206 w 423"/>
                      <a:gd name="T23" fmla="*/ 356 h 358"/>
                      <a:gd name="T24" fmla="*/ 215 w 423"/>
                      <a:gd name="T25" fmla="*/ 357 h 358"/>
                      <a:gd name="T26" fmla="*/ 229 w 423"/>
                      <a:gd name="T27" fmla="*/ 358 h 358"/>
                      <a:gd name="T28" fmla="*/ 236 w 423"/>
                      <a:gd name="T29" fmla="*/ 358 h 358"/>
                      <a:gd name="T30" fmla="*/ 238 w 423"/>
                      <a:gd name="T31" fmla="*/ 358 h 358"/>
                      <a:gd name="T32" fmla="*/ 251 w 423"/>
                      <a:gd name="T33" fmla="*/ 358 h 358"/>
                      <a:gd name="T34" fmla="*/ 251 w 423"/>
                      <a:gd name="T35" fmla="*/ 358 h 358"/>
                      <a:gd name="T36" fmla="*/ 265 w 423"/>
                      <a:gd name="T37" fmla="*/ 357 h 358"/>
                      <a:gd name="T38" fmla="*/ 266 w 423"/>
                      <a:gd name="T39" fmla="*/ 357 h 358"/>
                      <a:gd name="T40" fmla="*/ 277 w 423"/>
                      <a:gd name="T41" fmla="*/ 355 h 358"/>
                      <a:gd name="T42" fmla="*/ 283 w 423"/>
                      <a:gd name="T43" fmla="*/ 354 h 358"/>
                      <a:gd name="T44" fmla="*/ 284 w 423"/>
                      <a:gd name="T45" fmla="*/ 354 h 358"/>
                      <a:gd name="T46" fmla="*/ 383 w 423"/>
                      <a:gd name="T47" fmla="*/ 309 h 358"/>
                      <a:gd name="T48" fmla="*/ 423 w 423"/>
                      <a:gd name="T49" fmla="*/ 270 h 358"/>
                      <a:gd name="T50" fmla="*/ 213 w 423"/>
                      <a:gd name="T51" fmla="*/ 264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23" h="358">
                        <a:moveTo>
                          <a:pt x="213" y="264"/>
                        </a:moveTo>
                        <a:cubicBezTo>
                          <a:pt x="138" y="229"/>
                          <a:pt x="87" y="168"/>
                          <a:pt x="73" y="102"/>
                        </a:cubicBezTo>
                        <a:cubicBezTo>
                          <a:pt x="65" y="65"/>
                          <a:pt x="78" y="40"/>
                          <a:pt x="87" y="27"/>
                        </a:cubicBezTo>
                        <a:cubicBezTo>
                          <a:pt x="96" y="12"/>
                          <a:pt x="108" y="11"/>
                          <a:pt x="108" y="11"/>
                        </a:cubicBezTo>
                        <a:cubicBezTo>
                          <a:pt x="108" y="11"/>
                          <a:pt x="96" y="6"/>
                          <a:pt x="80" y="3"/>
                        </a:cubicBezTo>
                        <a:cubicBezTo>
                          <a:pt x="61" y="0"/>
                          <a:pt x="35" y="2"/>
                          <a:pt x="19" y="27"/>
                        </a:cubicBezTo>
                        <a:cubicBezTo>
                          <a:pt x="7" y="55"/>
                          <a:pt x="0" y="86"/>
                          <a:pt x="0" y="119"/>
                        </a:cubicBezTo>
                        <a:cubicBezTo>
                          <a:pt x="0" y="182"/>
                          <a:pt x="24" y="254"/>
                          <a:pt x="96" y="312"/>
                        </a:cubicBezTo>
                        <a:cubicBezTo>
                          <a:pt x="116" y="327"/>
                          <a:pt x="138" y="338"/>
                          <a:pt x="163" y="346"/>
                        </a:cubicBezTo>
                        <a:cubicBezTo>
                          <a:pt x="166" y="347"/>
                          <a:pt x="169" y="348"/>
                          <a:pt x="173" y="349"/>
                        </a:cubicBezTo>
                        <a:cubicBezTo>
                          <a:pt x="183" y="352"/>
                          <a:pt x="194" y="354"/>
                          <a:pt x="204" y="356"/>
                        </a:cubicBezTo>
                        <a:cubicBezTo>
                          <a:pt x="204" y="356"/>
                          <a:pt x="205" y="356"/>
                          <a:pt x="206" y="356"/>
                        </a:cubicBezTo>
                        <a:cubicBezTo>
                          <a:pt x="209" y="357"/>
                          <a:pt x="212" y="357"/>
                          <a:pt x="215" y="357"/>
                        </a:cubicBezTo>
                        <a:cubicBezTo>
                          <a:pt x="220" y="358"/>
                          <a:pt x="224" y="358"/>
                          <a:pt x="229" y="358"/>
                        </a:cubicBezTo>
                        <a:cubicBezTo>
                          <a:pt x="231" y="358"/>
                          <a:pt x="233" y="358"/>
                          <a:pt x="236" y="358"/>
                        </a:cubicBezTo>
                        <a:cubicBezTo>
                          <a:pt x="236" y="358"/>
                          <a:pt x="237" y="358"/>
                          <a:pt x="238" y="358"/>
                        </a:cubicBezTo>
                        <a:cubicBezTo>
                          <a:pt x="242" y="358"/>
                          <a:pt x="247" y="358"/>
                          <a:pt x="251" y="358"/>
                        </a:cubicBezTo>
                        <a:cubicBezTo>
                          <a:pt x="251" y="358"/>
                          <a:pt x="251" y="358"/>
                          <a:pt x="251" y="358"/>
                        </a:cubicBezTo>
                        <a:cubicBezTo>
                          <a:pt x="256" y="358"/>
                          <a:pt x="260" y="357"/>
                          <a:pt x="265" y="357"/>
                        </a:cubicBezTo>
                        <a:cubicBezTo>
                          <a:pt x="265" y="357"/>
                          <a:pt x="266" y="357"/>
                          <a:pt x="266" y="357"/>
                        </a:cubicBezTo>
                        <a:cubicBezTo>
                          <a:pt x="270" y="356"/>
                          <a:pt x="273" y="356"/>
                          <a:pt x="277" y="355"/>
                        </a:cubicBezTo>
                        <a:cubicBezTo>
                          <a:pt x="279" y="355"/>
                          <a:pt x="281" y="354"/>
                          <a:pt x="283" y="354"/>
                        </a:cubicBezTo>
                        <a:cubicBezTo>
                          <a:pt x="284" y="354"/>
                          <a:pt x="284" y="354"/>
                          <a:pt x="284" y="354"/>
                        </a:cubicBezTo>
                        <a:cubicBezTo>
                          <a:pt x="324" y="345"/>
                          <a:pt x="357" y="327"/>
                          <a:pt x="383" y="309"/>
                        </a:cubicBezTo>
                        <a:cubicBezTo>
                          <a:pt x="397" y="297"/>
                          <a:pt x="411" y="284"/>
                          <a:pt x="423" y="270"/>
                        </a:cubicBezTo>
                        <a:cubicBezTo>
                          <a:pt x="364" y="298"/>
                          <a:pt x="286" y="298"/>
                          <a:pt x="213" y="264"/>
                        </a:cubicBezTo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" name="Freeform 24"/>
                  <p:cNvSpPr>
                    <a:spLocks/>
                  </p:cNvSpPr>
                  <p:nvPr userDrawn="1"/>
                </p:nvSpPr>
                <p:spPr bwMode="auto">
                  <a:xfrm>
                    <a:off x="-3765550" y="2432051"/>
                    <a:ext cx="1528763" cy="458788"/>
                  </a:xfrm>
                  <a:custGeom>
                    <a:avLst/>
                    <a:gdLst>
                      <a:gd name="T0" fmla="*/ 47 w 361"/>
                      <a:gd name="T1" fmla="*/ 102 h 108"/>
                      <a:gd name="T2" fmla="*/ 222 w 361"/>
                      <a:gd name="T3" fmla="*/ 16 h 108"/>
                      <a:gd name="T4" fmla="*/ 361 w 361"/>
                      <a:gd name="T5" fmla="*/ 64 h 108"/>
                      <a:gd name="T6" fmla="*/ 198 w 361"/>
                      <a:gd name="T7" fmla="*/ 0 h 108"/>
                      <a:gd name="T8" fmla="*/ 0 w 361"/>
                      <a:gd name="T9" fmla="*/ 108 h 108"/>
                      <a:gd name="T10" fmla="*/ 47 w 361"/>
                      <a:gd name="T11" fmla="*/ 102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1" h="108">
                        <a:moveTo>
                          <a:pt x="47" y="102"/>
                        </a:moveTo>
                        <a:cubicBezTo>
                          <a:pt x="88" y="50"/>
                          <a:pt x="151" y="16"/>
                          <a:pt x="222" y="16"/>
                        </a:cubicBezTo>
                        <a:cubicBezTo>
                          <a:pt x="274" y="16"/>
                          <a:pt x="323" y="34"/>
                          <a:pt x="361" y="64"/>
                        </a:cubicBezTo>
                        <a:cubicBezTo>
                          <a:pt x="319" y="25"/>
                          <a:pt x="261" y="0"/>
                          <a:pt x="198" y="0"/>
                        </a:cubicBezTo>
                        <a:cubicBezTo>
                          <a:pt x="115" y="0"/>
                          <a:pt x="42" y="43"/>
                          <a:pt x="0" y="108"/>
                        </a:cubicBezTo>
                        <a:cubicBezTo>
                          <a:pt x="12" y="102"/>
                          <a:pt x="29" y="98"/>
                          <a:pt x="47" y="102"/>
                        </a:cubicBezTo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" name="Freeform 25"/>
                  <p:cNvSpPr>
                    <a:spLocks/>
                  </p:cNvSpPr>
                  <p:nvPr userDrawn="1"/>
                </p:nvSpPr>
                <p:spPr bwMode="auto">
                  <a:xfrm>
                    <a:off x="-3105150" y="3048001"/>
                    <a:ext cx="1452563" cy="1046163"/>
                  </a:xfrm>
                  <a:custGeom>
                    <a:avLst/>
                    <a:gdLst>
                      <a:gd name="T0" fmla="*/ 30 w 343"/>
                      <a:gd name="T1" fmla="*/ 216 h 246"/>
                      <a:gd name="T2" fmla="*/ 125 w 343"/>
                      <a:gd name="T3" fmla="*/ 246 h 246"/>
                      <a:gd name="T4" fmla="*/ 163 w 343"/>
                      <a:gd name="T5" fmla="*/ 231 h 246"/>
                      <a:gd name="T6" fmla="*/ 343 w 343"/>
                      <a:gd name="T7" fmla="*/ 15 h 246"/>
                      <a:gd name="T8" fmla="*/ 238 w 343"/>
                      <a:gd name="T9" fmla="*/ 23 h 246"/>
                      <a:gd name="T10" fmla="*/ 147 w 343"/>
                      <a:gd name="T11" fmla="*/ 124 h 246"/>
                      <a:gd name="T12" fmla="*/ 65 w 343"/>
                      <a:gd name="T13" fmla="*/ 197 h 246"/>
                      <a:gd name="T14" fmla="*/ 0 w 343"/>
                      <a:gd name="T15" fmla="*/ 197 h 246"/>
                      <a:gd name="T16" fmla="*/ 30 w 343"/>
                      <a:gd name="T17" fmla="*/ 216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3" h="246">
                        <a:moveTo>
                          <a:pt x="30" y="216"/>
                        </a:moveTo>
                        <a:cubicBezTo>
                          <a:pt x="60" y="233"/>
                          <a:pt x="92" y="243"/>
                          <a:pt x="125" y="246"/>
                        </a:cubicBezTo>
                        <a:cubicBezTo>
                          <a:pt x="138" y="242"/>
                          <a:pt x="151" y="237"/>
                          <a:pt x="163" y="231"/>
                        </a:cubicBezTo>
                        <a:cubicBezTo>
                          <a:pt x="208" y="202"/>
                          <a:pt x="343" y="15"/>
                          <a:pt x="343" y="15"/>
                        </a:cubicBezTo>
                        <a:cubicBezTo>
                          <a:pt x="343" y="15"/>
                          <a:pt x="270" y="0"/>
                          <a:pt x="238" y="23"/>
                        </a:cubicBezTo>
                        <a:cubicBezTo>
                          <a:pt x="206" y="47"/>
                          <a:pt x="182" y="84"/>
                          <a:pt x="147" y="124"/>
                        </a:cubicBezTo>
                        <a:cubicBezTo>
                          <a:pt x="111" y="164"/>
                          <a:pt x="96" y="189"/>
                          <a:pt x="65" y="197"/>
                        </a:cubicBezTo>
                        <a:cubicBezTo>
                          <a:pt x="41" y="203"/>
                          <a:pt x="19" y="202"/>
                          <a:pt x="0" y="197"/>
                        </a:cubicBezTo>
                        <a:cubicBezTo>
                          <a:pt x="9" y="204"/>
                          <a:pt x="19" y="210"/>
                          <a:pt x="30" y="216"/>
                        </a:cubicBezTo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26"/>
                  <p:cNvSpPr>
                    <a:spLocks/>
                  </p:cNvSpPr>
                  <p:nvPr userDrawn="1"/>
                </p:nvSpPr>
                <p:spPr bwMode="auto">
                  <a:xfrm>
                    <a:off x="-2905125" y="3422651"/>
                    <a:ext cx="1252538" cy="731838"/>
                  </a:xfrm>
                  <a:custGeom>
                    <a:avLst/>
                    <a:gdLst>
                      <a:gd name="T0" fmla="*/ 202 w 296"/>
                      <a:gd name="T1" fmla="*/ 137 h 172"/>
                      <a:gd name="T2" fmla="*/ 296 w 296"/>
                      <a:gd name="T3" fmla="*/ 26 h 172"/>
                      <a:gd name="T4" fmla="*/ 199 w 296"/>
                      <a:gd name="T5" fmla="*/ 26 h 172"/>
                      <a:gd name="T6" fmla="*/ 109 w 296"/>
                      <a:gd name="T7" fmla="*/ 97 h 172"/>
                      <a:gd name="T8" fmla="*/ 4 w 296"/>
                      <a:gd name="T9" fmla="*/ 137 h 172"/>
                      <a:gd name="T10" fmla="*/ 0 w 296"/>
                      <a:gd name="T11" fmla="*/ 137 h 172"/>
                      <a:gd name="T12" fmla="*/ 202 w 296"/>
                      <a:gd name="T13" fmla="*/ 137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6" h="172">
                        <a:moveTo>
                          <a:pt x="202" y="137"/>
                        </a:moveTo>
                        <a:cubicBezTo>
                          <a:pt x="230" y="116"/>
                          <a:pt x="296" y="26"/>
                          <a:pt x="296" y="26"/>
                        </a:cubicBezTo>
                        <a:cubicBezTo>
                          <a:pt x="296" y="26"/>
                          <a:pt x="245" y="0"/>
                          <a:pt x="199" y="26"/>
                        </a:cubicBezTo>
                        <a:cubicBezTo>
                          <a:pt x="153" y="53"/>
                          <a:pt x="154" y="60"/>
                          <a:pt x="109" y="97"/>
                        </a:cubicBezTo>
                        <a:cubicBezTo>
                          <a:pt x="63" y="135"/>
                          <a:pt x="29" y="139"/>
                          <a:pt x="4" y="137"/>
                        </a:cubicBezTo>
                        <a:cubicBezTo>
                          <a:pt x="2" y="137"/>
                          <a:pt x="1" y="137"/>
                          <a:pt x="0" y="137"/>
                        </a:cubicBezTo>
                        <a:cubicBezTo>
                          <a:pt x="66" y="167"/>
                          <a:pt x="151" y="172"/>
                          <a:pt x="202" y="137"/>
                        </a:cubicBezTo>
                      </a:path>
                    </a:pathLst>
                  </a:custGeom>
                  <a:solidFill>
                    <a:srgbClr val="E21E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28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0414000" y="2597151"/>
                    <a:ext cx="2414588" cy="1701800"/>
                  </a:xfrm>
                  <a:custGeom>
                    <a:avLst/>
                    <a:gdLst>
                      <a:gd name="T0" fmla="*/ 142 w 570"/>
                      <a:gd name="T1" fmla="*/ 218 h 400"/>
                      <a:gd name="T2" fmla="*/ 212 w 570"/>
                      <a:gd name="T3" fmla="*/ 218 h 400"/>
                      <a:gd name="T4" fmla="*/ 220 w 570"/>
                      <a:gd name="T5" fmla="*/ 162 h 400"/>
                      <a:gd name="T6" fmla="*/ 227 w 570"/>
                      <a:gd name="T7" fmla="*/ 105 h 400"/>
                      <a:gd name="T8" fmla="*/ 157 w 570"/>
                      <a:gd name="T9" fmla="*/ 105 h 400"/>
                      <a:gd name="T10" fmla="*/ 142 w 570"/>
                      <a:gd name="T11" fmla="*/ 218 h 400"/>
                      <a:gd name="T12" fmla="*/ 345 w 570"/>
                      <a:gd name="T13" fmla="*/ 218 h 400"/>
                      <a:gd name="T14" fmla="*/ 406 w 570"/>
                      <a:gd name="T15" fmla="*/ 218 h 400"/>
                      <a:gd name="T16" fmla="*/ 416 w 570"/>
                      <a:gd name="T17" fmla="*/ 210 h 400"/>
                      <a:gd name="T18" fmla="*/ 431 w 570"/>
                      <a:gd name="T19" fmla="*/ 105 h 400"/>
                      <a:gd name="T20" fmla="*/ 361 w 570"/>
                      <a:gd name="T21" fmla="*/ 105 h 400"/>
                      <a:gd name="T22" fmla="*/ 345 w 570"/>
                      <a:gd name="T23" fmla="*/ 218 h 400"/>
                      <a:gd name="T24" fmla="*/ 188 w 570"/>
                      <a:gd name="T25" fmla="*/ 400 h 400"/>
                      <a:gd name="T26" fmla="*/ 199 w 570"/>
                      <a:gd name="T27" fmla="*/ 324 h 400"/>
                      <a:gd name="T28" fmla="*/ 71 w 570"/>
                      <a:gd name="T29" fmla="*/ 324 h 400"/>
                      <a:gd name="T30" fmla="*/ 4 w 570"/>
                      <a:gd name="T31" fmla="*/ 256 h 400"/>
                      <a:gd name="T32" fmla="*/ 28 w 570"/>
                      <a:gd name="T33" fmla="*/ 68 h 400"/>
                      <a:gd name="T34" fmla="*/ 53 w 570"/>
                      <a:gd name="T35" fmla="*/ 22 h 400"/>
                      <a:gd name="T36" fmla="*/ 112 w 570"/>
                      <a:gd name="T37" fmla="*/ 0 h 400"/>
                      <a:gd name="T38" fmla="*/ 447 w 570"/>
                      <a:gd name="T39" fmla="*/ 0 h 400"/>
                      <a:gd name="T40" fmla="*/ 501 w 570"/>
                      <a:gd name="T41" fmla="*/ 0 h 400"/>
                      <a:gd name="T42" fmla="*/ 554 w 570"/>
                      <a:gd name="T43" fmla="*/ 22 h 400"/>
                      <a:gd name="T44" fmla="*/ 567 w 570"/>
                      <a:gd name="T45" fmla="*/ 68 h 400"/>
                      <a:gd name="T46" fmla="*/ 544 w 570"/>
                      <a:gd name="T47" fmla="*/ 256 h 400"/>
                      <a:gd name="T48" fmla="*/ 460 w 570"/>
                      <a:gd name="T49" fmla="*/ 325 h 400"/>
                      <a:gd name="T50" fmla="*/ 332 w 570"/>
                      <a:gd name="T51" fmla="*/ 325 h 400"/>
                      <a:gd name="T52" fmla="*/ 322 w 570"/>
                      <a:gd name="T53" fmla="*/ 400 h 400"/>
                      <a:gd name="T54" fmla="*/ 188 w 570"/>
                      <a:gd name="T55" fmla="*/ 40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70" h="400">
                        <a:moveTo>
                          <a:pt x="142" y="218"/>
                        </a:moveTo>
                        <a:cubicBezTo>
                          <a:pt x="212" y="218"/>
                          <a:pt x="212" y="218"/>
                          <a:pt x="212" y="218"/>
                        </a:cubicBezTo>
                        <a:cubicBezTo>
                          <a:pt x="220" y="162"/>
                          <a:pt x="220" y="162"/>
                          <a:pt x="220" y="162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157" y="105"/>
                          <a:pt x="157" y="105"/>
                          <a:pt x="157" y="105"/>
                        </a:cubicBezTo>
                        <a:lnTo>
                          <a:pt x="142" y="218"/>
                        </a:lnTo>
                        <a:close/>
                        <a:moveTo>
                          <a:pt x="345" y="218"/>
                        </a:moveTo>
                        <a:cubicBezTo>
                          <a:pt x="406" y="218"/>
                          <a:pt x="406" y="218"/>
                          <a:pt x="406" y="218"/>
                        </a:cubicBezTo>
                        <a:cubicBezTo>
                          <a:pt x="411" y="218"/>
                          <a:pt x="415" y="215"/>
                          <a:pt x="416" y="210"/>
                        </a:cubicBezTo>
                        <a:cubicBezTo>
                          <a:pt x="431" y="105"/>
                          <a:pt x="431" y="105"/>
                          <a:pt x="431" y="105"/>
                        </a:cubicBezTo>
                        <a:cubicBezTo>
                          <a:pt x="361" y="105"/>
                          <a:pt x="361" y="105"/>
                          <a:pt x="361" y="105"/>
                        </a:cubicBezTo>
                        <a:lnTo>
                          <a:pt x="345" y="218"/>
                        </a:lnTo>
                        <a:close/>
                        <a:moveTo>
                          <a:pt x="188" y="400"/>
                        </a:moveTo>
                        <a:cubicBezTo>
                          <a:pt x="199" y="324"/>
                          <a:pt x="199" y="324"/>
                          <a:pt x="199" y="324"/>
                        </a:cubicBezTo>
                        <a:cubicBezTo>
                          <a:pt x="71" y="324"/>
                          <a:pt x="71" y="324"/>
                          <a:pt x="71" y="324"/>
                        </a:cubicBezTo>
                        <a:cubicBezTo>
                          <a:pt x="30" y="324"/>
                          <a:pt x="0" y="294"/>
                          <a:pt x="4" y="256"/>
                        </a:cubicBezTo>
                        <a:cubicBezTo>
                          <a:pt x="28" y="68"/>
                          <a:pt x="28" y="68"/>
                          <a:pt x="28" y="68"/>
                        </a:cubicBezTo>
                        <a:cubicBezTo>
                          <a:pt x="30" y="51"/>
                          <a:pt x="39" y="35"/>
                          <a:pt x="53" y="22"/>
                        </a:cubicBezTo>
                        <a:cubicBezTo>
                          <a:pt x="69" y="8"/>
                          <a:pt x="91" y="0"/>
                          <a:pt x="112" y="0"/>
                        </a:cubicBezTo>
                        <a:cubicBezTo>
                          <a:pt x="447" y="0"/>
                          <a:pt x="447" y="0"/>
                          <a:pt x="447" y="0"/>
                        </a:cubicBezTo>
                        <a:cubicBezTo>
                          <a:pt x="501" y="0"/>
                          <a:pt x="501" y="0"/>
                          <a:pt x="501" y="0"/>
                        </a:cubicBezTo>
                        <a:cubicBezTo>
                          <a:pt x="523" y="0"/>
                          <a:pt x="542" y="8"/>
                          <a:pt x="554" y="22"/>
                        </a:cubicBezTo>
                        <a:cubicBezTo>
                          <a:pt x="565" y="35"/>
                          <a:pt x="570" y="51"/>
                          <a:pt x="567" y="68"/>
                        </a:cubicBezTo>
                        <a:cubicBezTo>
                          <a:pt x="544" y="256"/>
                          <a:pt x="544" y="256"/>
                          <a:pt x="544" y="256"/>
                        </a:cubicBezTo>
                        <a:cubicBezTo>
                          <a:pt x="539" y="294"/>
                          <a:pt x="501" y="325"/>
                          <a:pt x="460" y="325"/>
                        </a:cubicBezTo>
                        <a:cubicBezTo>
                          <a:pt x="332" y="325"/>
                          <a:pt x="332" y="325"/>
                          <a:pt x="332" y="325"/>
                        </a:cubicBezTo>
                        <a:cubicBezTo>
                          <a:pt x="322" y="400"/>
                          <a:pt x="322" y="400"/>
                          <a:pt x="322" y="400"/>
                        </a:cubicBezTo>
                        <a:lnTo>
                          <a:pt x="188" y="400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29"/>
                  <p:cNvSpPr>
                    <a:spLocks/>
                  </p:cNvSpPr>
                  <p:nvPr userDrawn="1"/>
                </p:nvSpPr>
                <p:spPr bwMode="auto">
                  <a:xfrm>
                    <a:off x="-1198563" y="2589213"/>
                    <a:ext cx="1646238" cy="1704975"/>
                  </a:xfrm>
                  <a:custGeom>
                    <a:avLst/>
                    <a:gdLst>
                      <a:gd name="T0" fmla="*/ 256 w 1037"/>
                      <a:gd name="T1" fmla="*/ 1074 h 1074"/>
                      <a:gd name="T2" fmla="*/ 357 w 1037"/>
                      <a:gd name="T3" fmla="*/ 284 h 1074"/>
                      <a:gd name="T4" fmla="*/ 0 w 1037"/>
                      <a:gd name="T5" fmla="*/ 284 h 1074"/>
                      <a:gd name="T6" fmla="*/ 178 w 1037"/>
                      <a:gd name="T7" fmla="*/ 0 h 1074"/>
                      <a:gd name="T8" fmla="*/ 1037 w 1037"/>
                      <a:gd name="T9" fmla="*/ 0 h 1074"/>
                      <a:gd name="T10" fmla="*/ 1002 w 1037"/>
                      <a:gd name="T11" fmla="*/ 284 h 1074"/>
                      <a:gd name="T12" fmla="*/ 712 w 1037"/>
                      <a:gd name="T13" fmla="*/ 284 h 1074"/>
                      <a:gd name="T14" fmla="*/ 608 w 1037"/>
                      <a:gd name="T15" fmla="*/ 1074 h 1074"/>
                      <a:gd name="T16" fmla="*/ 256 w 1037"/>
                      <a:gd name="T17" fmla="*/ 1074 h 10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37" h="1074">
                        <a:moveTo>
                          <a:pt x="256" y="1074"/>
                        </a:moveTo>
                        <a:lnTo>
                          <a:pt x="357" y="284"/>
                        </a:lnTo>
                        <a:lnTo>
                          <a:pt x="0" y="284"/>
                        </a:lnTo>
                        <a:lnTo>
                          <a:pt x="178" y="0"/>
                        </a:lnTo>
                        <a:lnTo>
                          <a:pt x="1037" y="0"/>
                        </a:lnTo>
                        <a:lnTo>
                          <a:pt x="1002" y="284"/>
                        </a:lnTo>
                        <a:lnTo>
                          <a:pt x="712" y="284"/>
                        </a:lnTo>
                        <a:lnTo>
                          <a:pt x="608" y="1074"/>
                        </a:lnTo>
                        <a:lnTo>
                          <a:pt x="256" y="1074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0"/>
                  <p:cNvSpPr>
                    <a:spLocks/>
                  </p:cNvSpPr>
                  <p:nvPr userDrawn="1"/>
                </p:nvSpPr>
                <p:spPr bwMode="auto">
                  <a:xfrm>
                    <a:off x="12942888" y="2589213"/>
                    <a:ext cx="1735138" cy="1704975"/>
                  </a:xfrm>
                  <a:custGeom>
                    <a:avLst/>
                    <a:gdLst>
                      <a:gd name="T0" fmla="*/ 210 w 1093"/>
                      <a:gd name="T1" fmla="*/ 1074 h 1074"/>
                      <a:gd name="T2" fmla="*/ 312 w 1093"/>
                      <a:gd name="T3" fmla="*/ 284 h 1074"/>
                      <a:gd name="T4" fmla="*/ 0 w 1093"/>
                      <a:gd name="T5" fmla="*/ 284 h 1074"/>
                      <a:gd name="T6" fmla="*/ 34 w 1093"/>
                      <a:gd name="T7" fmla="*/ 0 h 1074"/>
                      <a:gd name="T8" fmla="*/ 1093 w 1093"/>
                      <a:gd name="T9" fmla="*/ 0 h 1074"/>
                      <a:gd name="T10" fmla="*/ 920 w 1093"/>
                      <a:gd name="T11" fmla="*/ 284 h 1074"/>
                      <a:gd name="T12" fmla="*/ 666 w 1093"/>
                      <a:gd name="T13" fmla="*/ 284 h 1074"/>
                      <a:gd name="T14" fmla="*/ 562 w 1093"/>
                      <a:gd name="T15" fmla="*/ 1074 h 1074"/>
                      <a:gd name="T16" fmla="*/ 210 w 1093"/>
                      <a:gd name="T17" fmla="*/ 1074 h 10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93" h="1074">
                        <a:moveTo>
                          <a:pt x="210" y="1074"/>
                        </a:moveTo>
                        <a:lnTo>
                          <a:pt x="312" y="284"/>
                        </a:lnTo>
                        <a:lnTo>
                          <a:pt x="0" y="284"/>
                        </a:lnTo>
                        <a:lnTo>
                          <a:pt x="34" y="0"/>
                        </a:lnTo>
                        <a:lnTo>
                          <a:pt x="1093" y="0"/>
                        </a:lnTo>
                        <a:lnTo>
                          <a:pt x="920" y="284"/>
                        </a:lnTo>
                        <a:lnTo>
                          <a:pt x="666" y="284"/>
                        </a:lnTo>
                        <a:lnTo>
                          <a:pt x="562" y="1074"/>
                        </a:lnTo>
                        <a:lnTo>
                          <a:pt x="210" y="1074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Freeform 31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866900" y="2589213"/>
                    <a:ext cx="1824038" cy="1704975"/>
                  </a:xfrm>
                  <a:custGeom>
                    <a:avLst/>
                    <a:gdLst>
                      <a:gd name="T0" fmla="*/ 197 w 431"/>
                      <a:gd name="T1" fmla="*/ 231 h 401"/>
                      <a:gd name="T2" fmla="*/ 277 w 431"/>
                      <a:gd name="T3" fmla="*/ 231 h 401"/>
                      <a:gd name="T4" fmla="*/ 265 w 431"/>
                      <a:gd name="T5" fmla="*/ 120 h 401"/>
                      <a:gd name="T6" fmla="*/ 238 w 431"/>
                      <a:gd name="T7" fmla="*/ 120 h 401"/>
                      <a:gd name="T8" fmla="*/ 197 w 431"/>
                      <a:gd name="T9" fmla="*/ 231 h 401"/>
                      <a:gd name="T10" fmla="*/ 295 w 431"/>
                      <a:gd name="T11" fmla="*/ 401 h 401"/>
                      <a:gd name="T12" fmla="*/ 288 w 431"/>
                      <a:gd name="T13" fmla="*/ 331 h 401"/>
                      <a:gd name="T14" fmla="*/ 159 w 431"/>
                      <a:gd name="T15" fmla="*/ 332 h 401"/>
                      <a:gd name="T16" fmla="*/ 136 w 431"/>
                      <a:gd name="T17" fmla="*/ 401 h 401"/>
                      <a:gd name="T18" fmla="*/ 0 w 431"/>
                      <a:gd name="T19" fmla="*/ 401 h 401"/>
                      <a:gd name="T20" fmla="*/ 139 w 431"/>
                      <a:gd name="T21" fmla="*/ 20 h 401"/>
                      <a:gd name="T22" fmla="*/ 170 w 431"/>
                      <a:gd name="T23" fmla="*/ 0 h 401"/>
                      <a:gd name="T24" fmla="*/ 364 w 431"/>
                      <a:gd name="T25" fmla="*/ 0 h 401"/>
                      <a:gd name="T26" fmla="*/ 389 w 431"/>
                      <a:gd name="T27" fmla="*/ 19 h 401"/>
                      <a:gd name="T28" fmla="*/ 431 w 431"/>
                      <a:gd name="T29" fmla="*/ 401 h 401"/>
                      <a:gd name="T30" fmla="*/ 295 w 431"/>
                      <a:gd name="T31" fmla="*/ 40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31" h="401">
                        <a:moveTo>
                          <a:pt x="197" y="231"/>
                        </a:moveTo>
                        <a:cubicBezTo>
                          <a:pt x="277" y="231"/>
                          <a:pt x="277" y="231"/>
                          <a:pt x="277" y="231"/>
                        </a:cubicBezTo>
                        <a:cubicBezTo>
                          <a:pt x="265" y="120"/>
                          <a:pt x="265" y="120"/>
                          <a:pt x="265" y="120"/>
                        </a:cubicBezTo>
                        <a:cubicBezTo>
                          <a:pt x="238" y="120"/>
                          <a:pt x="238" y="120"/>
                          <a:pt x="238" y="120"/>
                        </a:cubicBezTo>
                        <a:lnTo>
                          <a:pt x="197" y="231"/>
                        </a:lnTo>
                        <a:close/>
                        <a:moveTo>
                          <a:pt x="295" y="401"/>
                        </a:moveTo>
                        <a:cubicBezTo>
                          <a:pt x="288" y="331"/>
                          <a:pt x="288" y="331"/>
                          <a:pt x="288" y="331"/>
                        </a:cubicBezTo>
                        <a:cubicBezTo>
                          <a:pt x="159" y="332"/>
                          <a:pt x="159" y="332"/>
                          <a:pt x="159" y="332"/>
                        </a:cubicBezTo>
                        <a:cubicBezTo>
                          <a:pt x="136" y="401"/>
                          <a:pt x="136" y="401"/>
                          <a:pt x="136" y="401"/>
                        </a:cubicBezTo>
                        <a:cubicBezTo>
                          <a:pt x="0" y="401"/>
                          <a:pt x="0" y="401"/>
                          <a:pt x="0" y="401"/>
                        </a:cubicBezTo>
                        <a:cubicBezTo>
                          <a:pt x="139" y="20"/>
                          <a:pt x="139" y="20"/>
                          <a:pt x="139" y="20"/>
                        </a:cubicBezTo>
                        <a:cubicBezTo>
                          <a:pt x="143" y="8"/>
                          <a:pt x="157" y="0"/>
                          <a:pt x="170" y="0"/>
                        </a:cubicBezTo>
                        <a:cubicBezTo>
                          <a:pt x="364" y="0"/>
                          <a:pt x="364" y="0"/>
                          <a:pt x="364" y="0"/>
                        </a:cubicBezTo>
                        <a:cubicBezTo>
                          <a:pt x="378" y="0"/>
                          <a:pt x="388" y="8"/>
                          <a:pt x="389" y="19"/>
                        </a:cubicBezTo>
                        <a:cubicBezTo>
                          <a:pt x="431" y="401"/>
                          <a:pt x="431" y="401"/>
                          <a:pt x="431" y="401"/>
                        </a:cubicBezTo>
                        <a:lnTo>
                          <a:pt x="295" y="401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32"/>
                  <p:cNvSpPr>
                    <a:spLocks/>
                  </p:cNvSpPr>
                  <p:nvPr userDrawn="1"/>
                </p:nvSpPr>
                <p:spPr bwMode="auto">
                  <a:xfrm>
                    <a:off x="3838575" y="2589213"/>
                    <a:ext cx="1703388" cy="1704975"/>
                  </a:xfrm>
                  <a:custGeom>
                    <a:avLst/>
                    <a:gdLst>
                      <a:gd name="T0" fmla="*/ 561 w 1073"/>
                      <a:gd name="T1" fmla="*/ 1074 h 1074"/>
                      <a:gd name="T2" fmla="*/ 611 w 1073"/>
                      <a:gd name="T3" fmla="*/ 691 h 1074"/>
                      <a:gd name="T4" fmla="*/ 409 w 1073"/>
                      <a:gd name="T5" fmla="*/ 691 h 1074"/>
                      <a:gd name="T6" fmla="*/ 358 w 1073"/>
                      <a:gd name="T7" fmla="*/ 1074 h 1074"/>
                      <a:gd name="T8" fmla="*/ 0 w 1073"/>
                      <a:gd name="T9" fmla="*/ 1074 h 1074"/>
                      <a:gd name="T10" fmla="*/ 139 w 1073"/>
                      <a:gd name="T11" fmla="*/ 0 h 1074"/>
                      <a:gd name="T12" fmla="*/ 494 w 1073"/>
                      <a:gd name="T13" fmla="*/ 0 h 1074"/>
                      <a:gd name="T14" fmla="*/ 443 w 1073"/>
                      <a:gd name="T15" fmla="*/ 404 h 1074"/>
                      <a:gd name="T16" fmla="*/ 643 w 1073"/>
                      <a:gd name="T17" fmla="*/ 404 h 1074"/>
                      <a:gd name="T18" fmla="*/ 697 w 1073"/>
                      <a:gd name="T19" fmla="*/ 0 h 1074"/>
                      <a:gd name="T20" fmla="*/ 1073 w 1073"/>
                      <a:gd name="T21" fmla="*/ 0 h 1074"/>
                      <a:gd name="T22" fmla="*/ 937 w 1073"/>
                      <a:gd name="T23" fmla="*/ 1074 h 1074"/>
                      <a:gd name="T24" fmla="*/ 561 w 1073"/>
                      <a:gd name="T25" fmla="*/ 1074 h 10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3" h="1074">
                        <a:moveTo>
                          <a:pt x="561" y="1074"/>
                        </a:moveTo>
                        <a:lnTo>
                          <a:pt x="611" y="691"/>
                        </a:lnTo>
                        <a:lnTo>
                          <a:pt x="409" y="691"/>
                        </a:lnTo>
                        <a:lnTo>
                          <a:pt x="358" y="1074"/>
                        </a:lnTo>
                        <a:lnTo>
                          <a:pt x="0" y="1074"/>
                        </a:lnTo>
                        <a:lnTo>
                          <a:pt x="139" y="0"/>
                        </a:lnTo>
                        <a:lnTo>
                          <a:pt x="494" y="0"/>
                        </a:lnTo>
                        <a:lnTo>
                          <a:pt x="443" y="404"/>
                        </a:lnTo>
                        <a:lnTo>
                          <a:pt x="643" y="404"/>
                        </a:lnTo>
                        <a:lnTo>
                          <a:pt x="697" y="0"/>
                        </a:lnTo>
                        <a:lnTo>
                          <a:pt x="1073" y="0"/>
                        </a:lnTo>
                        <a:lnTo>
                          <a:pt x="937" y="1074"/>
                        </a:lnTo>
                        <a:lnTo>
                          <a:pt x="561" y="1074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33"/>
                  <p:cNvSpPr>
                    <a:spLocks/>
                  </p:cNvSpPr>
                  <p:nvPr userDrawn="1"/>
                </p:nvSpPr>
                <p:spPr bwMode="auto">
                  <a:xfrm>
                    <a:off x="7124700" y="2589213"/>
                    <a:ext cx="1701800" cy="1704975"/>
                  </a:xfrm>
                  <a:custGeom>
                    <a:avLst/>
                    <a:gdLst>
                      <a:gd name="T0" fmla="*/ 560 w 1072"/>
                      <a:gd name="T1" fmla="*/ 1074 h 1074"/>
                      <a:gd name="T2" fmla="*/ 608 w 1072"/>
                      <a:gd name="T3" fmla="*/ 691 h 1074"/>
                      <a:gd name="T4" fmla="*/ 405 w 1072"/>
                      <a:gd name="T5" fmla="*/ 691 h 1074"/>
                      <a:gd name="T6" fmla="*/ 357 w 1072"/>
                      <a:gd name="T7" fmla="*/ 1074 h 1074"/>
                      <a:gd name="T8" fmla="*/ 0 w 1072"/>
                      <a:gd name="T9" fmla="*/ 1074 h 1074"/>
                      <a:gd name="T10" fmla="*/ 136 w 1072"/>
                      <a:gd name="T11" fmla="*/ 0 h 1074"/>
                      <a:gd name="T12" fmla="*/ 494 w 1072"/>
                      <a:gd name="T13" fmla="*/ 0 h 1074"/>
                      <a:gd name="T14" fmla="*/ 440 w 1072"/>
                      <a:gd name="T15" fmla="*/ 404 h 1074"/>
                      <a:gd name="T16" fmla="*/ 643 w 1072"/>
                      <a:gd name="T17" fmla="*/ 404 h 1074"/>
                      <a:gd name="T18" fmla="*/ 696 w 1072"/>
                      <a:gd name="T19" fmla="*/ 0 h 1074"/>
                      <a:gd name="T20" fmla="*/ 1072 w 1072"/>
                      <a:gd name="T21" fmla="*/ 0 h 1074"/>
                      <a:gd name="T22" fmla="*/ 936 w 1072"/>
                      <a:gd name="T23" fmla="*/ 1074 h 1074"/>
                      <a:gd name="T24" fmla="*/ 560 w 1072"/>
                      <a:gd name="T25" fmla="*/ 1074 h 10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2" h="1074">
                        <a:moveTo>
                          <a:pt x="560" y="1074"/>
                        </a:moveTo>
                        <a:lnTo>
                          <a:pt x="608" y="691"/>
                        </a:lnTo>
                        <a:lnTo>
                          <a:pt x="405" y="691"/>
                        </a:lnTo>
                        <a:lnTo>
                          <a:pt x="357" y="1074"/>
                        </a:lnTo>
                        <a:lnTo>
                          <a:pt x="0" y="1074"/>
                        </a:lnTo>
                        <a:lnTo>
                          <a:pt x="136" y="0"/>
                        </a:lnTo>
                        <a:lnTo>
                          <a:pt x="494" y="0"/>
                        </a:lnTo>
                        <a:lnTo>
                          <a:pt x="440" y="404"/>
                        </a:lnTo>
                        <a:lnTo>
                          <a:pt x="643" y="404"/>
                        </a:lnTo>
                        <a:lnTo>
                          <a:pt x="696" y="0"/>
                        </a:lnTo>
                        <a:lnTo>
                          <a:pt x="1072" y="0"/>
                        </a:lnTo>
                        <a:lnTo>
                          <a:pt x="936" y="1074"/>
                        </a:lnTo>
                        <a:lnTo>
                          <a:pt x="560" y="1074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34"/>
                  <p:cNvSpPr>
                    <a:spLocks/>
                  </p:cNvSpPr>
                  <p:nvPr userDrawn="1"/>
                </p:nvSpPr>
                <p:spPr bwMode="auto">
                  <a:xfrm>
                    <a:off x="5537200" y="2592388"/>
                    <a:ext cx="1620838" cy="1706563"/>
                  </a:xfrm>
                  <a:custGeom>
                    <a:avLst/>
                    <a:gdLst>
                      <a:gd name="T0" fmla="*/ 91 w 383"/>
                      <a:gd name="T1" fmla="*/ 401 h 401"/>
                      <a:gd name="T2" fmla="*/ 21 w 383"/>
                      <a:gd name="T3" fmla="*/ 371 h 401"/>
                      <a:gd name="T4" fmla="*/ 3 w 383"/>
                      <a:gd name="T5" fmla="*/ 311 h 401"/>
                      <a:gd name="T6" fmla="*/ 32 w 383"/>
                      <a:gd name="T7" fmla="*/ 91 h 401"/>
                      <a:gd name="T8" fmla="*/ 64 w 383"/>
                      <a:gd name="T9" fmla="*/ 30 h 401"/>
                      <a:gd name="T10" fmla="*/ 142 w 383"/>
                      <a:gd name="T11" fmla="*/ 0 h 401"/>
                      <a:gd name="T12" fmla="*/ 287 w 383"/>
                      <a:gd name="T13" fmla="*/ 0 h 401"/>
                      <a:gd name="T14" fmla="*/ 376 w 383"/>
                      <a:gd name="T15" fmla="*/ 76 h 401"/>
                      <a:gd name="T16" fmla="*/ 368 w 383"/>
                      <a:gd name="T17" fmla="*/ 146 h 401"/>
                      <a:gd name="T18" fmla="*/ 235 w 383"/>
                      <a:gd name="T19" fmla="*/ 146 h 401"/>
                      <a:gd name="T20" fmla="*/ 240 w 383"/>
                      <a:gd name="T21" fmla="*/ 106 h 401"/>
                      <a:gd name="T22" fmla="*/ 232 w 383"/>
                      <a:gd name="T23" fmla="*/ 106 h 401"/>
                      <a:gd name="T24" fmla="*/ 171 w 383"/>
                      <a:gd name="T25" fmla="*/ 106 h 401"/>
                      <a:gd name="T26" fmla="*/ 163 w 383"/>
                      <a:gd name="T27" fmla="*/ 106 h 401"/>
                      <a:gd name="T28" fmla="*/ 162 w 383"/>
                      <a:gd name="T29" fmla="*/ 114 h 401"/>
                      <a:gd name="T30" fmla="*/ 148 w 383"/>
                      <a:gd name="T31" fmla="*/ 213 h 401"/>
                      <a:gd name="T32" fmla="*/ 139 w 383"/>
                      <a:gd name="T33" fmla="*/ 278 h 401"/>
                      <a:gd name="T34" fmla="*/ 138 w 383"/>
                      <a:gd name="T35" fmla="*/ 287 h 401"/>
                      <a:gd name="T36" fmla="*/ 214 w 383"/>
                      <a:gd name="T37" fmla="*/ 286 h 401"/>
                      <a:gd name="T38" fmla="*/ 220 w 383"/>
                      <a:gd name="T39" fmla="*/ 247 h 401"/>
                      <a:gd name="T40" fmla="*/ 353 w 383"/>
                      <a:gd name="T41" fmla="*/ 247 h 401"/>
                      <a:gd name="T42" fmla="*/ 346 w 383"/>
                      <a:gd name="T43" fmla="*/ 311 h 401"/>
                      <a:gd name="T44" fmla="*/ 235 w 383"/>
                      <a:gd name="T45" fmla="*/ 401 h 401"/>
                      <a:gd name="T46" fmla="*/ 91 w 383"/>
                      <a:gd name="T47" fmla="*/ 40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83" h="401">
                        <a:moveTo>
                          <a:pt x="91" y="401"/>
                        </a:moveTo>
                        <a:cubicBezTo>
                          <a:pt x="63" y="401"/>
                          <a:pt x="37" y="390"/>
                          <a:pt x="21" y="371"/>
                        </a:cubicBezTo>
                        <a:cubicBezTo>
                          <a:pt x="6" y="355"/>
                          <a:pt x="0" y="333"/>
                          <a:pt x="3" y="311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34" y="68"/>
                          <a:pt x="46" y="47"/>
                          <a:pt x="64" y="30"/>
                        </a:cubicBezTo>
                        <a:cubicBezTo>
                          <a:pt x="86" y="11"/>
                          <a:pt x="114" y="0"/>
                          <a:pt x="142" y="0"/>
                        </a:cubicBezTo>
                        <a:cubicBezTo>
                          <a:pt x="287" y="0"/>
                          <a:pt x="287" y="0"/>
                          <a:pt x="287" y="0"/>
                        </a:cubicBezTo>
                        <a:cubicBezTo>
                          <a:pt x="332" y="0"/>
                          <a:pt x="383" y="20"/>
                          <a:pt x="376" y="76"/>
                        </a:cubicBezTo>
                        <a:cubicBezTo>
                          <a:pt x="368" y="146"/>
                          <a:pt x="368" y="146"/>
                          <a:pt x="368" y="146"/>
                        </a:cubicBezTo>
                        <a:cubicBezTo>
                          <a:pt x="235" y="146"/>
                          <a:pt x="235" y="146"/>
                          <a:pt x="235" y="146"/>
                        </a:cubicBezTo>
                        <a:cubicBezTo>
                          <a:pt x="240" y="106"/>
                          <a:pt x="240" y="106"/>
                          <a:pt x="240" y="106"/>
                        </a:cubicBezTo>
                        <a:cubicBezTo>
                          <a:pt x="232" y="106"/>
                          <a:pt x="232" y="106"/>
                          <a:pt x="232" y="106"/>
                        </a:cubicBezTo>
                        <a:cubicBezTo>
                          <a:pt x="225" y="106"/>
                          <a:pt x="171" y="106"/>
                          <a:pt x="171" y="106"/>
                        </a:cubicBezTo>
                        <a:cubicBezTo>
                          <a:pt x="163" y="106"/>
                          <a:pt x="163" y="106"/>
                          <a:pt x="163" y="106"/>
                        </a:cubicBezTo>
                        <a:cubicBezTo>
                          <a:pt x="162" y="114"/>
                          <a:pt x="162" y="114"/>
                          <a:pt x="162" y="114"/>
                        </a:cubicBezTo>
                        <a:cubicBezTo>
                          <a:pt x="162" y="118"/>
                          <a:pt x="154" y="171"/>
                          <a:pt x="148" y="213"/>
                        </a:cubicBezTo>
                        <a:cubicBezTo>
                          <a:pt x="143" y="252"/>
                          <a:pt x="139" y="276"/>
                          <a:pt x="139" y="278"/>
                        </a:cubicBezTo>
                        <a:cubicBezTo>
                          <a:pt x="138" y="287"/>
                          <a:pt x="138" y="287"/>
                          <a:pt x="138" y="287"/>
                        </a:cubicBezTo>
                        <a:cubicBezTo>
                          <a:pt x="214" y="286"/>
                          <a:pt x="214" y="286"/>
                          <a:pt x="214" y="286"/>
                        </a:cubicBezTo>
                        <a:cubicBezTo>
                          <a:pt x="220" y="247"/>
                          <a:pt x="220" y="247"/>
                          <a:pt x="220" y="247"/>
                        </a:cubicBezTo>
                        <a:cubicBezTo>
                          <a:pt x="353" y="247"/>
                          <a:pt x="353" y="247"/>
                          <a:pt x="353" y="247"/>
                        </a:cubicBezTo>
                        <a:cubicBezTo>
                          <a:pt x="346" y="311"/>
                          <a:pt x="346" y="311"/>
                          <a:pt x="346" y="311"/>
                        </a:cubicBezTo>
                        <a:cubicBezTo>
                          <a:pt x="339" y="361"/>
                          <a:pt x="290" y="401"/>
                          <a:pt x="235" y="401"/>
                        </a:cubicBezTo>
                        <a:lnTo>
                          <a:pt x="91" y="401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35"/>
                  <p:cNvSpPr>
                    <a:spLocks/>
                  </p:cNvSpPr>
                  <p:nvPr userDrawn="1"/>
                </p:nvSpPr>
                <p:spPr bwMode="auto">
                  <a:xfrm>
                    <a:off x="8801100" y="2592388"/>
                    <a:ext cx="1600200" cy="1706563"/>
                  </a:xfrm>
                  <a:custGeom>
                    <a:avLst/>
                    <a:gdLst>
                      <a:gd name="T0" fmla="*/ 0 w 1008"/>
                      <a:gd name="T1" fmla="*/ 1075 h 1075"/>
                      <a:gd name="T2" fmla="*/ 136 w 1008"/>
                      <a:gd name="T3" fmla="*/ 0 h 1075"/>
                      <a:gd name="T4" fmla="*/ 1008 w 1008"/>
                      <a:gd name="T5" fmla="*/ 0 h 1075"/>
                      <a:gd name="T6" fmla="*/ 974 w 1008"/>
                      <a:gd name="T7" fmla="*/ 282 h 1075"/>
                      <a:gd name="T8" fmla="*/ 459 w 1008"/>
                      <a:gd name="T9" fmla="*/ 282 h 1075"/>
                      <a:gd name="T10" fmla="*/ 440 w 1008"/>
                      <a:gd name="T11" fmla="*/ 418 h 1075"/>
                      <a:gd name="T12" fmla="*/ 955 w 1008"/>
                      <a:gd name="T13" fmla="*/ 416 h 1075"/>
                      <a:gd name="T14" fmla="*/ 923 w 1008"/>
                      <a:gd name="T15" fmla="*/ 657 h 1075"/>
                      <a:gd name="T16" fmla="*/ 408 w 1008"/>
                      <a:gd name="T17" fmla="*/ 660 h 1075"/>
                      <a:gd name="T18" fmla="*/ 390 w 1008"/>
                      <a:gd name="T19" fmla="*/ 793 h 1075"/>
                      <a:gd name="T20" fmla="*/ 907 w 1008"/>
                      <a:gd name="T21" fmla="*/ 793 h 1075"/>
                      <a:gd name="T22" fmla="*/ 872 w 1008"/>
                      <a:gd name="T23" fmla="*/ 1075 h 1075"/>
                      <a:gd name="T24" fmla="*/ 0 w 1008"/>
                      <a:gd name="T25" fmla="*/ 1075 h 10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08" h="1075">
                        <a:moveTo>
                          <a:pt x="0" y="1075"/>
                        </a:moveTo>
                        <a:lnTo>
                          <a:pt x="136" y="0"/>
                        </a:lnTo>
                        <a:lnTo>
                          <a:pt x="1008" y="0"/>
                        </a:lnTo>
                        <a:lnTo>
                          <a:pt x="974" y="282"/>
                        </a:lnTo>
                        <a:lnTo>
                          <a:pt x="459" y="282"/>
                        </a:lnTo>
                        <a:lnTo>
                          <a:pt x="440" y="418"/>
                        </a:lnTo>
                        <a:lnTo>
                          <a:pt x="955" y="416"/>
                        </a:lnTo>
                        <a:lnTo>
                          <a:pt x="923" y="657"/>
                        </a:lnTo>
                        <a:lnTo>
                          <a:pt x="408" y="660"/>
                        </a:lnTo>
                        <a:lnTo>
                          <a:pt x="390" y="793"/>
                        </a:lnTo>
                        <a:lnTo>
                          <a:pt x="907" y="793"/>
                        </a:lnTo>
                        <a:lnTo>
                          <a:pt x="872" y="1075"/>
                        </a:lnTo>
                        <a:lnTo>
                          <a:pt x="0" y="1075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Freeform 36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422275" y="2589213"/>
                    <a:ext cx="1617663" cy="1704975"/>
                  </a:xfrm>
                  <a:custGeom>
                    <a:avLst/>
                    <a:gdLst>
                      <a:gd name="T0" fmla="*/ 170 w 382"/>
                      <a:gd name="T1" fmla="*/ 126 h 401"/>
                      <a:gd name="T2" fmla="*/ 158 w 382"/>
                      <a:gd name="T3" fmla="*/ 219 h 401"/>
                      <a:gd name="T4" fmla="*/ 217 w 382"/>
                      <a:gd name="T5" fmla="*/ 219 h 401"/>
                      <a:gd name="T6" fmla="*/ 229 w 382"/>
                      <a:gd name="T7" fmla="*/ 209 h 401"/>
                      <a:gd name="T8" fmla="*/ 243 w 382"/>
                      <a:gd name="T9" fmla="*/ 106 h 401"/>
                      <a:gd name="T10" fmla="*/ 173 w 382"/>
                      <a:gd name="T11" fmla="*/ 106 h 401"/>
                      <a:gd name="T12" fmla="*/ 170 w 382"/>
                      <a:gd name="T13" fmla="*/ 126 h 401"/>
                      <a:gd name="T14" fmla="*/ 0 w 382"/>
                      <a:gd name="T15" fmla="*/ 401 h 401"/>
                      <a:gd name="T16" fmla="*/ 10 w 382"/>
                      <a:gd name="T17" fmla="*/ 333 h 401"/>
                      <a:gd name="T18" fmla="*/ 46 w 382"/>
                      <a:gd name="T19" fmla="*/ 0 h 401"/>
                      <a:gd name="T20" fmla="*/ 313 w 382"/>
                      <a:gd name="T21" fmla="*/ 0 h 401"/>
                      <a:gd name="T22" fmla="*/ 366 w 382"/>
                      <a:gd name="T23" fmla="*/ 23 h 401"/>
                      <a:gd name="T24" fmla="*/ 380 w 382"/>
                      <a:gd name="T25" fmla="*/ 69 h 401"/>
                      <a:gd name="T26" fmla="*/ 357 w 382"/>
                      <a:gd name="T27" fmla="*/ 257 h 401"/>
                      <a:gd name="T28" fmla="*/ 272 w 382"/>
                      <a:gd name="T29" fmla="*/ 325 h 401"/>
                      <a:gd name="T30" fmla="*/ 144 w 382"/>
                      <a:gd name="T31" fmla="*/ 325 h 401"/>
                      <a:gd name="T32" fmla="*/ 134 w 382"/>
                      <a:gd name="T33" fmla="*/ 401 h 401"/>
                      <a:gd name="T34" fmla="*/ 0 w 382"/>
                      <a:gd name="T35" fmla="*/ 40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82" h="401">
                        <a:moveTo>
                          <a:pt x="170" y="126"/>
                        </a:moveTo>
                        <a:cubicBezTo>
                          <a:pt x="158" y="219"/>
                          <a:pt x="158" y="219"/>
                          <a:pt x="158" y="219"/>
                        </a:cubicBezTo>
                        <a:cubicBezTo>
                          <a:pt x="217" y="219"/>
                          <a:pt x="217" y="219"/>
                          <a:pt x="217" y="219"/>
                        </a:cubicBezTo>
                        <a:cubicBezTo>
                          <a:pt x="222" y="219"/>
                          <a:pt x="228" y="214"/>
                          <a:pt x="229" y="209"/>
                        </a:cubicBezTo>
                        <a:cubicBezTo>
                          <a:pt x="243" y="106"/>
                          <a:pt x="243" y="106"/>
                          <a:pt x="243" y="106"/>
                        </a:cubicBezTo>
                        <a:cubicBezTo>
                          <a:pt x="173" y="106"/>
                          <a:pt x="173" y="106"/>
                          <a:pt x="173" y="106"/>
                        </a:cubicBezTo>
                        <a:lnTo>
                          <a:pt x="170" y="126"/>
                        </a:lnTo>
                        <a:close/>
                        <a:moveTo>
                          <a:pt x="0" y="401"/>
                        </a:moveTo>
                        <a:cubicBezTo>
                          <a:pt x="10" y="333"/>
                          <a:pt x="10" y="333"/>
                          <a:pt x="10" y="333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313" y="0"/>
                          <a:pt x="313" y="0"/>
                          <a:pt x="313" y="0"/>
                        </a:cubicBezTo>
                        <a:cubicBezTo>
                          <a:pt x="335" y="0"/>
                          <a:pt x="354" y="9"/>
                          <a:pt x="366" y="23"/>
                        </a:cubicBezTo>
                        <a:cubicBezTo>
                          <a:pt x="377" y="35"/>
                          <a:pt x="382" y="52"/>
                          <a:pt x="380" y="69"/>
                        </a:cubicBezTo>
                        <a:cubicBezTo>
                          <a:pt x="357" y="257"/>
                          <a:pt x="357" y="257"/>
                          <a:pt x="357" y="257"/>
                        </a:cubicBezTo>
                        <a:cubicBezTo>
                          <a:pt x="351" y="294"/>
                          <a:pt x="313" y="325"/>
                          <a:pt x="272" y="325"/>
                        </a:cubicBezTo>
                        <a:cubicBezTo>
                          <a:pt x="144" y="325"/>
                          <a:pt x="144" y="325"/>
                          <a:pt x="144" y="325"/>
                        </a:cubicBezTo>
                        <a:cubicBezTo>
                          <a:pt x="134" y="401"/>
                          <a:pt x="134" y="401"/>
                          <a:pt x="134" y="401"/>
                        </a:cubicBez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37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4551025" y="2589213"/>
                    <a:ext cx="1579563" cy="1700213"/>
                  </a:xfrm>
                  <a:custGeom>
                    <a:avLst/>
                    <a:gdLst>
                      <a:gd name="T0" fmla="*/ 147 w 373"/>
                      <a:gd name="T1" fmla="*/ 295 h 400"/>
                      <a:gd name="T2" fmla="*/ 207 w 373"/>
                      <a:gd name="T3" fmla="*/ 295 h 400"/>
                      <a:gd name="T4" fmla="*/ 230 w 373"/>
                      <a:gd name="T5" fmla="*/ 198 h 400"/>
                      <a:gd name="T6" fmla="*/ 231 w 373"/>
                      <a:gd name="T7" fmla="*/ 189 h 400"/>
                      <a:gd name="T8" fmla="*/ 161 w 373"/>
                      <a:gd name="T9" fmla="*/ 189 h 400"/>
                      <a:gd name="T10" fmla="*/ 147 w 373"/>
                      <a:gd name="T11" fmla="*/ 295 h 400"/>
                      <a:gd name="T12" fmla="*/ 0 w 373"/>
                      <a:gd name="T13" fmla="*/ 400 h 400"/>
                      <a:gd name="T14" fmla="*/ 42 w 373"/>
                      <a:gd name="T15" fmla="*/ 74 h 400"/>
                      <a:gd name="T16" fmla="*/ 51 w 373"/>
                      <a:gd name="T17" fmla="*/ 0 h 400"/>
                      <a:gd name="T18" fmla="*/ 185 w 373"/>
                      <a:gd name="T19" fmla="*/ 0 h 400"/>
                      <a:gd name="T20" fmla="*/ 174 w 373"/>
                      <a:gd name="T21" fmla="*/ 83 h 400"/>
                      <a:gd name="T22" fmla="*/ 301 w 373"/>
                      <a:gd name="T23" fmla="*/ 83 h 400"/>
                      <a:gd name="T24" fmla="*/ 369 w 373"/>
                      <a:gd name="T25" fmla="*/ 152 h 400"/>
                      <a:gd name="T26" fmla="*/ 345 w 373"/>
                      <a:gd name="T27" fmla="*/ 332 h 400"/>
                      <a:gd name="T28" fmla="*/ 320 w 373"/>
                      <a:gd name="T29" fmla="*/ 378 h 400"/>
                      <a:gd name="T30" fmla="*/ 261 w 373"/>
                      <a:gd name="T31" fmla="*/ 400 h 400"/>
                      <a:gd name="T32" fmla="*/ 0 w 373"/>
                      <a:gd name="T33" fmla="*/ 40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400">
                        <a:moveTo>
                          <a:pt x="147" y="295"/>
                        </a:moveTo>
                        <a:cubicBezTo>
                          <a:pt x="207" y="295"/>
                          <a:pt x="207" y="295"/>
                          <a:pt x="207" y="295"/>
                        </a:cubicBezTo>
                        <a:cubicBezTo>
                          <a:pt x="216" y="295"/>
                          <a:pt x="216" y="295"/>
                          <a:pt x="230" y="198"/>
                        </a:cubicBezTo>
                        <a:cubicBezTo>
                          <a:pt x="231" y="189"/>
                          <a:pt x="231" y="189"/>
                          <a:pt x="231" y="189"/>
                        </a:cubicBezTo>
                        <a:cubicBezTo>
                          <a:pt x="161" y="189"/>
                          <a:pt x="161" y="189"/>
                          <a:pt x="161" y="189"/>
                        </a:cubicBezTo>
                        <a:lnTo>
                          <a:pt x="147" y="295"/>
                        </a:lnTo>
                        <a:close/>
                        <a:moveTo>
                          <a:pt x="0" y="400"/>
                        </a:moveTo>
                        <a:cubicBezTo>
                          <a:pt x="42" y="74"/>
                          <a:pt x="42" y="74"/>
                          <a:pt x="42" y="74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185" y="0"/>
                          <a:pt x="185" y="0"/>
                          <a:pt x="185" y="0"/>
                        </a:cubicBezTo>
                        <a:cubicBezTo>
                          <a:pt x="174" y="83"/>
                          <a:pt x="174" y="83"/>
                          <a:pt x="174" y="83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43" y="83"/>
                          <a:pt x="373" y="114"/>
                          <a:pt x="369" y="152"/>
                        </a:cubicBezTo>
                        <a:cubicBezTo>
                          <a:pt x="345" y="332"/>
                          <a:pt x="345" y="332"/>
                          <a:pt x="345" y="332"/>
                        </a:cubicBezTo>
                        <a:cubicBezTo>
                          <a:pt x="343" y="349"/>
                          <a:pt x="334" y="365"/>
                          <a:pt x="320" y="378"/>
                        </a:cubicBezTo>
                        <a:cubicBezTo>
                          <a:pt x="304" y="392"/>
                          <a:pt x="283" y="400"/>
                          <a:pt x="261" y="400"/>
                        </a:cubicBezTo>
                        <a:lnTo>
                          <a:pt x="0" y="400"/>
                        </a:lnTo>
                        <a:close/>
                      </a:path>
                    </a:pathLst>
                  </a:custGeom>
                  <a:solidFill>
                    <a:srgbClr val="0056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24" name="Прямоугольник 23"/>
          <p:cNvSpPr/>
          <p:nvPr/>
        </p:nvSpPr>
        <p:spPr>
          <a:xfrm>
            <a:off x="2271817" y="4237529"/>
            <a:ext cx="7707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Благодарю за внимание!</a:t>
            </a:r>
          </a:p>
        </p:txBody>
      </p:sp>
      <p:pic>
        <p:nvPicPr>
          <p:cNvPr id="27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8" y="1786097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cs typeface="Arial" charset="0"/>
              </a:rPr>
              <a:t>СТРОИТЕЛЬНЫЙ КОНТРОЛЬ НА ОБЪЕКТАХ ПАО «ТРАНСНЕФТЬ»</a:t>
            </a:r>
            <a:endParaRPr lang="ru-RU" altLang="ru-RU" dirty="0">
              <a:cs typeface="Arial" charset="0"/>
            </a:endParaRPr>
          </a:p>
        </p:txBody>
      </p:sp>
      <p:pic>
        <p:nvPicPr>
          <p:cNvPr id="38" name="Picture 10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908050"/>
            <a:ext cx="8934070" cy="4057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064" y="1472628"/>
            <a:ext cx="3802784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 строительного контроля</a:t>
            </a:r>
          </a:p>
          <a:p>
            <a:endParaRPr lang="ru-RU" dirty="0" smtClean="0"/>
          </a:p>
          <a:p>
            <a:endParaRPr lang="ru-RU" dirty="0"/>
          </a:p>
          <a:p>
            <a:pPr marL="176213">
              <a:tabLst>
                <a:tab pos="3408363" algn="l"/>
              </a:tabLst>
            </a:pP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В соответствии со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статьей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53 Градостроительного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Кодекса РФ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и Постановлением Правительства РФ от 21.06.2010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№ 468 осуществляется:</a:t>
            </a:r>
          </a:p>
          <a:p>
            <a:endParaRPr lang="ru-RU" sz="16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1936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строительный контроль подрядчика по строительству</a:t>
            </a:r>
          </a:p>
          <a:p>
            <a:pPr marL="285750" indent="-193675">
              <a:lnSpc>
                <a:spcPct val="2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строительный контроль заказчика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3742" y="4965783"/>
            <a:ext cx="7709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Предмет строительного контроля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проверка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соответствия выполняемых работ проектной и рабочей документации, требованиям технических регламентов, проверки качества строительных материалов, соблюдения последовательности и состава технологических операций, приемки законченных видов и этапов работ</a:t>
            </a:r>
          </a:p>
        </p:txBody>
      </p:sp>
    </p:spTree>
    <p:extLst>
      <p:ext uri="{BB962C8B-B14F-4D97-AF65-F5344CB8AC3E}">
        <p14:creationId xmlns:p14="http://schemas.microsoft.com/office/powerpoint/2010/main" val="4535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bdullinTG\AppData\Local\Microsoft\Windows\INetCache\Content.Word\Карта.png">
            <a:extLst>
              <a:ext uri="{FF2B5EF4-FFF2-40B4-BE49-F238E27FC236}">
                <a16:creationId xmlns:a16="http://schemas.microsoft.com/office/drawing/2014/main" id="{B2C4E1D6-73C2-49EE-933C-D6EE6CB227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1741"/>
          <a:stretch/>
        </p:blipFill>
        <p:spPr bwMode="auto">
          <a:xfrm>
            <a:off x="0" y="1076824"/>
            <a:ext cx="7204364" cy="3599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14">
            <a:extLst>
              <a:ext uri="{FF2B5EF4-FFF2-40B4-BE49-F238E27FC236}">
                <a16:creationId xmlns:a16="http://schemas.microsoft.com/office/drawing/2014/main" id="{22CBB4CF-A881-48B4-BBEB-E038C502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99" y="5107291"/>
            <a:ext cx="1645919" cy="11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F4E7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endParaRPr lang="ru-RU" altLang="ru-RU" sz="1600" b="1" dirty="0"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F4E7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altLang="ru-RU" sz="1600" b="1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9" name="Надпись 14">
            <a:extLst>
              <a:ext uri="{FF2B5EF4-FFF2-40B4-BE49-F238E27FC236}">
                <a16:creationId xmlns:a16="http://schemas.microsoft.com/office/drawing/2014/main" id="{7828EB3A-205F-475D-A60D-F848AEC1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532" y="5107291"/>
            <a:ext cx="1527175" cy="9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solidFill>
                  <a:srgbClr val="1F4E7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altLang="ru-RU" sz="1600" b="1" dirty="0" smtClean="0">
                <a:solidFill>
                  <a:srgbClr val="1F4E7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endParaRPr lang="ru-RU" alt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BAE886-93AF-490E-BEAE-EEBA0CF66A42}"/>
              </a:ext>
            </a:extLst>
          </p:cNvPr>
          <p:cNvSpPr/>
          <p:nvPr/>
        </p:nvSpPr>
        <p:spPr>
          <a:xfrm>
            <a:off x="7102655" y="1038842"/>
            <a:ext cx="4910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Полномочия строительного контроля заказчика делегированы профильному дочернему обществу Компании –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solidFill>
                  <a:schemeClr val="accent2"/>
                </a:solidFill>
                <a:latin typeface="+mj-lt"/>
              </a:rPr>
              <a:t>ООО «Транснефть Надзор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»</a:t>
            </a:r>
          </a:p>
        </p:txBody>
      </p:sp>
      <p:sp>
        <p:nvSpPr>
          <p:cNvPr id="28" name="Надпись 14"/>
          <p:cNvSpPr txBox="1">
            <a:spLocks noChangeArrowheads="1"/>
          </p:cNvSpPr>
          <p:nvPr/>
        </p:nvSpPr>
        <p:spPr bwMode="auto">
          <a:xfrm>
            <a:off x="4656286" y="5078411"/>
            <a:ext cx="203393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>
                <a:solidFill>
                  <a:srgbClr val="C00000"/>
                </a:solidFill>
                <a:latin typeface="+mn-lt"/>
              </a:rPr>
              <a:t>1800+</a:t>
            </a:r>
          </a:p>
          <a:p>
            <a:r>
              <a:rPr lang="ru-RU" altLang="ru-RU" sz="1600" dirty="0" smtClean="0">
                <a:solidFill>
                  <a:srgbClr val="1F4E79"/>
                </a:solidFill>
                <a:latin typeface="+mn-lt"/>
              </a:rPr>
              <a:t>Объектов контроля ежегодно</a:t>
            </a:r>
            <a:endParaRPr lang="ru-RU" altLang="ru-RU" sz="1600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30" name="Picture 10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247401" y="5155841"/>
            <a:ext cx="0" cy="952349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54689" y="5155841"/>
            <a:ext cx="0" cy="952349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183058" y="3974696"/>
            <a:ext cx="22156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«Братское УСК»         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«Брянское УСК»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«Казанское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«Нижегородское УСК»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«Новороссийское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«Омское УСК»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«Самарское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«Санкт-Петербургское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«Тюменское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«Уфимское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Ухтинское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УСК»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«Хабаровское УСК»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2337" y="3974696"/>
            <a:ext cx="7681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- 8 676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- 6 632 р.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- 6 845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- 7 072 р.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- 6 915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- 7 729 р.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- 6 145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- 7 107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- 7 775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- 7 452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- 7 757 р.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- 8 572 р.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1446" y="3385148"/>
            <a:ext cx="5156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Средняя стоимость осуществления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СК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соисполнителем в 2022 году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14104" y="4893745"/>
            <a:ext cx="1618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~</a:t>
            </a:r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7 </a:t>
            </a:r>
            <a:r>
              <a:rPr lang="ru-RU" b="1" dirty="0">
                <a:solidFill>
                  <a:srgbClr val="C00000"/>
                </a:solidFill>
              </a:rPr>
              <a:t>390</a:t>
            </a:r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cs typeface="Arial" charset="0"/>
              </a:rPr>
              <a:t>ООО «ТРАНСНЕФТЬ НАДЗОР». ОБЩИЕ СВЕДЕНИЯ</a:t>
            </a:r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39603"/>
          <a:stretch/>
        </p:blipFill>
        <p:spPr>
          <a:xfrm>
            <a:off x="0" y="1175588"/>
            <a:ext cx="12192000" cy="448140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934228" y="1251732"/>
            <a:ext cx="2317477" cy="1765211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34401" y="1231565"/>
            <a:ext cx="2304914" cy="1481881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1432" y="1274524"/>
            <a:ext cx="2317477" cy="1765211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4236" y="2714625"/>
            <a:ext cx="2317477" cy="275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latin typeface="Franklin Gothic Book" panose="020B0503020102020204" pitchFamily="34" charset="0"/>
              </a:rPr>
              <a:t>Котельные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latin typeface="Franklin Gothic Book" panose="020B0503020102020204" pitchFamily="34" charset="0"/>
              </a:rPr>
              <a:t>Ж/д эстакада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latin typeface="Franklin Gothic Book" panose="020B0503020102020204" pitchFamily="34" charset="0"/>
              </a:rPr>
              <a:t>Объекты СИКН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latin typeface="Franklin Gothic Book" panose="020B0503020102020204" pitchFamily="34" charset="0"/>
              </a:rPr>
              <a:t>Технологическое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latin typeface="Franklin Gothic Book" panose="020B0503020102020204" pitchFamily="34" charset="0"/>
              </a:rPr>
              <a:t>Запорная  арматура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34409" y="2714625"/>
            <a:ext cx="2317477" cy="275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1432" y="2714625"/>
            <a:ext cx="2317477" cy="275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8900000">
            <a:off x="1696054" y="1984978"/>
            <a:ext cx="1459291" cy="1459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1767241" y="2149365"/>
            <a:ext cx="1323465" cy="13164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490950" y="3853335"/>
            <a:ext cx="2077959" cy="1508105"/>
          </a:xfrm>
          <a:custGeom>
            <a:avLst/>
            <a:gdLst>
              <a:gd name="connsiteX0" fmla="*/ 0 w 1839775"/>
              <a:gd name="connsiteY0" fmla="*/ 0 h 1227130"/>
              <a:gd name="connsiteX1" fmla="*/ 1839775 w 1839775"/>
              <a:gd name="connsiteY1" fmla="*/ 0 h 1227130"/>
              <a:gd name="connsiteX2" fmla="*/ 1839775 w 1839775"/>
              <a:gd name="connsiteY2" fmla="*/ 1227130 h 1227130"/>
              <a:gd name="connsiteX3" fmla="*/ 0 w 1839775"/>
              <a:gd name="connsiteY3" fmla="*/ 1227130 h 1227130"/>
              <a:gd name="connsiteX4" fmla="*/ 0 w 1839775"/>
              <a:gd name="connsiteY4" fmla="*/ 0 h 12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775" h="1227130">
                <a:moveTo>
                  <a:pt x="0" y="0"/>
                </a:moveTo>
                <a:lnTo>
                  <a:pt x="1839775" y="0"/>
                </a:lnTo>
                <a:lnTo>
                  <a:pt x="1839775" y="1227130"/>
                </a:lnTo>
                <a:lnTo>
                  <a:pt x="0" y="12271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Линейная часть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ППМТ, МВ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Переходы через а/д и ж/д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Строительство НПС/ЛПДС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Резервуары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8777527" y="3844693"/>
            <a:ext cx="2061787" cy="1292662"/>
          </a:xfrm>
          <a:custGeom>
            <a:avLst/>
            <a:gdLst>
              <a:gd name="connsiteX0" fmla="*/ 0 w 1839775"/>
              <a:gd name="connsiteY0" fmla="*/ 0 h 1227130"/>
              <a:gd name="connsiteX1" fmla="*/ 1839775 w 1839775"/>
              <a:gd name="connsiteY1" fmla="*/ 0 h 1227130"/>
              <a:gd name="connsiteX2" fmla="*/ 1839775 w 1839775"/>
              <a:gd name="connsiteY2" fmla="*/ 1227130 h 1227130"/>
              <a:gd name="connsiteX3" fmla="*/ 0 w 1839775"/>
              <a:gd name="connsiteY3" fmla="*/ 1227130 h 1227130"/>
              <a:gd name="connsiteX4" fmla="*/ 0 w 1839775"/>
              <a:gd name="connsiteY4" fmla="*/ 0 h 12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775" h="1227130">
                <a:moveTo>
                  <a:pt x="0" y="0"/>
                </a:moveTo>
                <a:lnTo>
                  <a:pt x="1839775" y="0"/>
                </a:lnTo>
                <a:lnTo>
                  <a:pt x="1839775" y="1227130"/>
                </a:lnTo>
                <a:lnTo>
                  <a:pt x="0" y="12271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Технологические трубопроводы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Здания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tx1"/>
                </a:solidFill>
              </a:rPr>
              <a:t>Молниезащита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Демонтаж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Прочие объекты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841" y="1235380"/>
            <a:ext cx="252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Категории А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(особо ответственные объекты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9" name="Picture 10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3" name="TextBox 72"/>
          <p:cNvSpPr txBox="1"/>
          <p:nvPr/>
        </p:nvSpPr>
        <p:spPr>
          <a:xfrm>
            <a:off x="5057840" y="3745338"/>
            <a:ext cx="24369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Котельные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Ж/д эстакада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Объекты СИКН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Технологическое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Запорная  арматура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</p:txBody>
      </p:sp>
      <p:sp>
        <p:nvSpPr>
          <p:cNvPr id="74" name="Прямоугольник 73"/>
          <p:cNvSpPr/>
          <p:nvPr/>
        </p:nvSpPr>
        <p:spPr>
          <a:xfrm rot="18900000">
            <a:off x="5339817" y="1985046"/>
            <a:ext cx="1460827" cy="1455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18900000">
            <a:off x="5404629" y="2146562"/>
            <a:ext cx="1336935" cy="13141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18900000">
            <a:off x="8998764" y="1991924"/>
            <a:ext cx="1447076" cy="1441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8900000">
            <a:off x="9064476" y="2140735"/>
            <a:ext cx="1315979" cy="1319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1605" y="1205087"/>
            <a:ext cx="2584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Категории Б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(ответственные объекты)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452289" y="1205087"/>
            <a:ext cx="2584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Категории 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(прочие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объекты)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79428" y="2279440"/>
            <a:ext cx="125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&gt;</a:t>
            </a:r>
            <a:r>
              <a:rPr lang="ru-RU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450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объектов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37037" y="2292870"/>
            <a:ext cx="125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&gt;</a:t>
            </a:r>
            <a:r>
              <a:rPr lang="ru-RU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400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объектов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092323" y="2279439"/>
            <a:ext cx="125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&gt;</a:t>
            </a:r>
            <a:r>
              <a:rPr lang="ru-RU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950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объектов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cs typeface="Arial" charset="0"/>
              </a:rPr>
              <a:t>ПРИМЕРНЫЕ ОБЪЕМЫ ОСУЩЕСТВЛЕНИЯ СК ДО 2025 ГОДА</a:t>
            </a:r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528816" y="1774422"/>
            <a:ext cx="5663184" cy="4093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Picture 10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353670" y="940823"/>
            <a:ext cx="87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ТРЕБОВАНИЯ К ИНЖЕНЕРАМ СК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04" y="1952815"/>
            <a:ext cx="7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01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184" y="1774422"/>
            <a:ext cx="4923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Высшее образование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области «Инженерное дело, технологии и технические науки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8904" y="3406345"/>
            <a:ext cx="7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02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4184" y="3098569"/>
            <a:ext cx="4923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Документ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 повышении квалификации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/>
              <a:t>по </a:t>
            </a:r>
            <a:r>
              <a:rPr lang="ru-RU" dirty="0"/>
              <a:t>курсу </a:t>
            </a:r>
            <a:r>
              <a:rPr lang="ru-RU" dirty="0" smtClean="0"/>
              <a:t>«Строительный </a:t>
            </a:r>
            <a:r>
              <a:rPr lang="ru-RU" dirty="0"/>
              <a:t>контроль при строительстве, </a:t>
            </a:r>
            <a:r>
              <a:rPr lang="ru-RU" dirty="0" smtClean="0"/>
              <a:t>реконструкции, капитальном </a:t>
            </a:r>
            <a:r>
              <a:rPr lang="ru-RU" dirty="0"/>
              <a:t>ремонте объектов МТ»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904" y="4889134"/>
            <a:ext cx="7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03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184" y="4667462"/>
            <a:ext cx="4923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Стаж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работы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не менее 3-х лет 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инженерно-технических должностях на объектах строительства и/или на объектах нефтегазовой </a:t>
            </a:r>
            <a:r>
              <a:rPr lang="ru-RU" dirty="0" smtClean="0"/>
              <a:t>отрасли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60790" y="2882034"/>
            <a:ext cx="4829990" cy="0"/>
          </a:xfrm>
          <a:prstGeom prst="line">
            <a:avLst/>
          </a:prstGeom>
          <a:ln>
            <a:solidFill>
              <a:srgbClr val="BBBB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60790" y="4479925"/>
            <a:ext cx="4829990" cy="0"/>
          </a:xfrm>
          <a:prstGeom prst="line">
            <a:avLst/>
          </a:prstGeom>
          <a:ln>
            <a:solidFill>
              <a:srgbClr val="BBBB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86384" y="2326381"/>
            <a:ext cx="4923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Удостоверение и копия протокола аттестации по сварочному производству (НГДО 1,2,4,5)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86384" y="3081468"/>
            <a:ext cx="4923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Разрешение на </a:t>
            </a:r>
            <a:r>
              <a:rPr lang="ru-RU" sz="1600" dirty="0"/>
              <a:t>право </a:t>
            </a:r>
            <a:r>
              <a:rPr lang="ru-RU" sz="1600" dirty="0" smtClean="0"/>
              <a:t>проведения НК </a:t>
            </a:r>
            <a:br>
              <a:rPr lang="ru-RU" sz="1600" dirty="0" smtClean="0"/>
            </a:br>
            <a:r>
              <a:rPr lang="ru-RU" sz="1600" dirty="0" smtClean="0"/>
              <a:t>(ВИК</a:t>
            </a:r>
            <a:r>
              <a:rPr lang="ru-RU" sz="1600" dirty="0"/>
              <a:t>, УК, РК, МК, ПВТ, ПВК)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6384" y="4636489"/>
            <a:ext cx="4923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Свидетельство повышения </a:t>
            </a:r>
            <a:r>
              <a:rPr lang="ru-RU" sz="1600" dirty="0"/>
              <a:t>квалификации по программе «Современные технологии строительства трубопроводов бестраншейными методами</a:t>
            </a:r>
            <a:r>
              <a:rPr lang="ru-RU" sz="1600" dirty="0" smtClean="0"/>
              <a:t>» и «</a:t>
            </a:r>
            <a:r>
              <a:rPr lang="ru-RU" sz="1600" dirty="0" err="1" smtClean="0"/>
              <a:t>Микротоннелирование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86384" y="3836555"/>
            <a:ext cx="4923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Свидетельство об окончании курсов повышения квалификации в области геодезии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0498" y="2467963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Wingdings" panose="05000000000000000000" pitchFamily="2" charset="2"/>
              </a:rPr>
              <a:t>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630498" y="3189189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Wingdings" panose="05000000000000000000" pitchFamily="2" charset="2"/>
              </a:rPr>
              <a:t>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630498" y="388368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Wingdings" panose="05000000000000000000" pitchFamily="2" charset="2"/>
              </a:rPr>
              <a:t>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630498" y="464283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Wingdings" panose="05000000000000000000" pitchFamily="2" charset="2"/>
              </a:rPr>
              <a:t>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86384" y="1850695"/>
            <a:ext cx="492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Дополнительно по видам работ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cs typeface="Arial" charset="0"/>
              </a:rPr>
              <a:t>ТРЕБОВАНИЯ К ЧИСЛЕННОМУ И КВАЛИФИКАЦИОННОМУ СОСТАВУ СОИСПОЛНИТЕЛЕЙ ПО СК</a:t>
            </a:r>
          </a:p>
        </p:txBody>
      </p:sp>
    </p:spTree>
    <p:extLst>
      <p:ext uri="{BB962C8B-B14F-4D97-AF65-F5344CB8AC3E}">
        <p14:creationId xmlns:p14="http://schemas.microsoft.com/office/powerpoint/2010/main" val="13572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733963" y="3668211"/>
            <a:ext cx="836023" cy="538469"/>
            <a:chOff x="6322423" y="1915534"/>
            <a:chExt cx="836023" cy="53846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322423" y="1931489"/>
              <a:ext cx="836023" cy="5225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14011" y="1915534"/>
              <a:ext cx="46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Franklin Gothic Book" panose="020B0503020102020204" pitchFamily="34" charset="0"/>
                </a:rPr>
                <a:t>2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33165" y="9755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ДОПОЛНИТЕЛЬНО ПО ВИДАМ РАБОТ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43666" y="2024785"/>
            <a:ext cx="5114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Сварочно-монтажные работы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Удостоверение </a:t>
            </a:r>
            <a:r>
              <a:rPr lang="ru-RU" dirty="0" smtClean="0"/>
              <a:t>специалиста сварочного производства НАКС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43666" y="3621698"/>
            <a:ext cx="492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Неразрушающий контроль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Разрешение на право проведения НК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43666" y="5115209"/>
            <a:ext cx="4923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Геодезический контроль</a:t>
            </a:r>
          </a:p>
          <a:p>
            <a:r>
              <a:rPr lang="ru-RU" dirty="0"/>
              <a:t>Свидетельство о повышении квалификации или профильное образование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90272" y="3102582"/>
            <a:ext cx="9666864" cy="0"/>
          </a:xfrm>
          <a:prstGeom prst="line">
            <a:avLst/>
          </a:prstGeom>
          <a:ln>
            <a:solidFill>
              <a:srgbClr val="BBBB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90272" y="4884161"/>
            <a:ext cx="9666864" cy="0"/>
          </a:xfrm>
          <a:prstGeom prst="line">
            <a:avLst/>
          </a:prstGeom>
          <a:ln>
            <a:solidFill>
              <a:srgbClr val="BBBB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flipH="1">
            <a:off x="7438185" y="2040894"/>
            <a:ext cx="4110111" cy="763036"/>
          </a:xfrm>
          <a:prstGeom prst="roundRect">
            <a:avLst>
              <a:gd name="adj" fmla="val 4309"/>
            </a:avLst>
          </a:prstGeom>
          <a:solidFill>
            <a:schemeClr val="bg1">
              <a:lumMod val="95000"/>
            </a:schemeClr>
          </a:solidFill>
          <a:ln>
            <a:solidFill>
              <a:srgbClr val="7A9FD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50" rIns="1755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Аттестованных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специалистов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НГДО,СК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 человек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38185" y="3161655"/>
            <a:ext cx="4118951" cy="1663434"/>
            <a:chOff x="7707281" y="3167298"/>
            <a:chExt cx="3862554" cy="166343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 flipH="1">
              <a:off x="7707281" y="3168757"/>
              <a:ext cx="3853716" cy="1661975"/>
            </a:xfrm>
            <a:prstGeom prst="roundRect">
              <a:avLst>
                <a:gd name="adj" fmla="val 430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A9FD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650" rIns="17550" rtlCol="0" anchor="ctr"/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	</a:t>
              </a:r>
            </a:p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 flipH="1">
              <a:off x="7837571" y="4002253"/>
              <a:ext cx="1908080" cy="709806"/>
            </a:xfrm>
            <a:prstGeom prst="roundRect">
              <a:avLst>
                <a:gd name="adj" fmla="val 4309"/>
              </a:avLst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650" rIns="17550" rtlCol="0" anchor="ctr"/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ПВК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 –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3 </a:t>
              </a:r>
              <a:r>
                <a:rPr lang="ru-RU" sz="1600" b="1" dirty="0">
                  <a:solidFill>
                    <a:srgbClr val="002060"/>
                  </a:solidFill>
                </a:rPr>
                <a:t>и более чел.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</a:rPr>
                <a:t>МК   – </a:t>
              </a:r>
              <a:r>
                <a:rPr lang="ru-RU" sz="1600" b="1" dirty="0">
                  <a:solidFill>
                    <a:srgbClr val="002060"/>
                  </a:solidFill>
                </a:rPr>
                <a:t>1 и более чел.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</a:rPr>
                <a:t>ПВТ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–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1 </a:t>
              </a:r>
              <a:r>
                <a:rPr lang="ru-RU" sz="1600" b="1" dirty="0">
                  <a:solidFill>
                    <a:srgbClr val="002060"/>
                  </a:solidFill>
                </a:rPr>
                <a:t>и более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чел.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07283" y="3167298"/>
              <a:ext cx="3862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Аттестованных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специалистов (ВИК, РК, УЗК)</a:t>
              </a:r>
            </a:p>
            <a:p>
              <a:pPr algn="ctr"/>
              <a:r>
                <a:rPr lang="ru-RU" sz="1600" b="1" u="sng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10 и более человек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,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в том числе по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методам: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438186" y="5153404"/>
            <a:ext cx="4110112" cy="885137"/>
            <a:chOff x="7687448" y="4996674"/>
            <a:chExt cx="3873549" cy="83232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 flipH="1">
              <a:off x="7687448" y="4996674"/>
              <a:ext cx="3873549" cy="832329"/>
            </a:xfrm>
            <a:prstGeom prst="roundRect">
              <a:avLst>
                <a:gd name="adj" fmla="val 430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A9FD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650" rIns="17550" rtlCol="0" anchor="ctr"/>
            <a:lstStyle/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0639" y="5016868"/>
              <a:ext cx="3395279" cy="54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/>
              </a:r>
              <a:b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</a:br>
              <a:r>
                <a:rPr lang="ru-RU" sz="1600" b="1" u="sng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5 человек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13676" y="1960747"/>
            <a:ext cx="0" cy="858222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676" y="2821093"/>
            <a:ext cx="0" cy="1108728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3676" y="3945423"/>
            <a:ext cx="0" cy="1631451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13676" y="5554140"/>
            <a:ext cx="2521" cy="580709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710660" y="2217215"/>
            <a:ext cx="836023" cy="538469"/>
            <a:chOff x="6322423" y="1915534"/>
            <a:chExt cx="836023" cy="5384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322423" y="1931489"/>
              <a:ext cx="836023" cy="5225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4011" y="1915534"/>
              <a:ext cx="46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Franklin Gothic Book" panose="020B0503020102020204" pitchFamily="34" charset="0"/>
                </a:rPr>
                <a:t>1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33963" y="5284905"/>
            <a:ext cx="836023" cy="538469"/>
            <a:chOff x="6322423" y="1915534"/>
            <a:chExt cx="836023" cy="53846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322423" y="1931489"/>
              <a:ext cx="836023" cy="5225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14011" y="1915534"/>
              <a:ext cx="46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Franklin Gothic Book" panose="020B0503020102020204" pitchFamily="34" charset="0"/>
                </a:rPr>
                <a:t>3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32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7524109" y="1437527"/>
            <a:ext cx="32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Минимальные требования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к обеспечению персоналом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99394" y="1479815"/>
            <a:ext cx="11367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  <a:sym typeface="Symbol" panose="05050102010706020507" pitchFamily="18" charset="2"/>
              </a:rPr>
              <a:t>&gt;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20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чел.</a:t>
            </a:r>
            <a:endParaRPr lang="ru-RU" sz="1400" b="1" dirty="0">
              <a:solidFill>
                <a:srgbClr val="C00000"/>
              </a:solidFill>
              <a:latin typeface="+mj-lt"/>
              <a:ea typeface="Cambria" panose="02040503050406030204" pitchFamily="18" charset="0"/>
            </a:endParaRPr>
          </a:p>
          <a:p>
            <a:pPr algn="just"/>
            <a:endParaRPr lang="ru-RU" sz="14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cs typeface="Arial" charset="0"/>
              </a:rPr>
              <a:t>ТРЕБОВАНИЯ К ЧИСЛЕННОМУ И КВАЛИФИКАЦИОННОМУ СОСТАВУ СОИСПОЛНИТЕЛЕЙ ПО СК</a:t>
            </a:r>
          </a:p>
        </p:txBody>
      </p:sp>
    </p:spTree>
    <p:extLst>
      <p:ext uri="{BB962C8B-B14F-4D97-AF65-F5344CB8AC3E}">
        <p14:creationId xmlns:p14="http://schemas.microsoft.com/office/powerpoint/2010/main" val="16362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716379" y="4117780"/>
            <a:ext cx="836023" cy="538469"/>
            <a:chOff x="6322423" y="1915534"/>
            <a:chExt cx="836023" cy="53846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322423" y="1931489"/>
              <a:ext cx="836023" cy="5225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14011" y="1915534"/>
              <a:ext cx="46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Franklin Gothic Book" panose="020B0503020102020204" pitchFamily="34" charset="0"/>
                </a:rPr>
                <a:t>5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33165" y="9770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ДОПОЛНИТЕЛЬНО ПО ВИДАМ РАБОТ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6082" y="2177486"/>
            <a:ext cx="5260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Электромонтажные работы </a:t>
            </a:r>
          </a:p>
          <a:p>
            <a:pPr algn="just"/>
            <a:r>
              <a:rPr lang="ru-RU" dirty="0"/>
              <a:t>Допускается совмещение </a:t>
            </a:r>
            <a:r>
              <a:rPr lang="ru-RU" dirty="0" smtClean="0"/>
              <a:t>со специалистами п.1 - п.3</a:t>
            </a:r>
          </a:p>
          <a:p>
            <a:pPr algn="just"/>
            <a:r>
              <a:rPr lang="ru-RU" dirty="0" smtClean="0"/>
              <a:t>Удостоверение/протокол </a:t>
            </a:r>
            <a:r>
              <a:rPr lang="ru-RU" dirty="0"/>
              <a:t>о присвоении группы электробезопасности не ниже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26082" y="4071267"/>
            <a:ext cx="4923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Специалисты включенные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национальный реестр специалистов НОСТРОЙ </a:t>
            </a:r>
          </a:p>
          <a:p>
            <a:r>
              <a:rPr lang="ru-RU" dirty="0"/>
              <a:t>Уведомление о включение сведений </a:t>
            </a:r>
            <a:r>
              <a:rPr lang="ru-RU" dirty="0" smtClean="0"/>
              <a:t>в НОСТРОЙ</a:t>
            </a:r>
            <a:r>
              <a:rPr lang="ru-RU" dirty="0"/>
              <a:t> Наличие сведений о </a:t>
            </a:r>
            <a:r>
              <a:rPr lang="ru-RU" dirty="0" smtClean="0"/>
              <a:t>специалисте в НОСТРОЙ 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</a:t>
            </a:r>
            <a:r>
              <a:rPr lang="ru-RU" u="sng" dirty="0">
                <a:hlinkClick r:id="rId2"/>
              </a:rPr>
              <a:t>://nrs.nostroy.ru/)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72688" y="3552151"/>
            <a:ext cx="9666864" cy="0"/>
          </a:xfrm>
          <a:prstGeom prst="line">
            <a:avLst/>
          </a:prstGeom>
          <a:ln>
            <a:solidFill>
              <a:srgbClr val="BBBB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6092" y="2410316"/>
            <a:ext cx="0" cy="858222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6092" y="3270662"/>
            <a:ext cx="0" cy="1108728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96092" y="4427243"/>
            <a:ext cx="2521" cy="580709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716379" y="2508415"/>
            <a:ext cx="836023" cy="538469"/>
            <a:chOff x="6322423" y="1915534"/>
            <a:chExt cx="836023" cy="5384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322423" y="1931489"/>
              <a:ext cx="836023" cy="5225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4011" y="1915534"/>
              <a:ext cx="46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tx1">
                      <a:lumMod val="40000"/>
                      <a:lumOff val="60000"/>
                    </a:schemeClr>
                  </a:solidFill>
                  <a:latin typeface="Franklin Gothic Book" panose="020B0503020102020204" pitchFamily="34" charset="0"/>
                </a:rPr>
                <a:t>4</a:t>
              </a:r>
              <a:endParaRPr lang="ru-RU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32" name="Picture 10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7" name="Скругленный прямоугольник 36"/>
          <p:cNvSpPr/>
          <p:nvPr/>
        </p:nvSpPr>
        <p:spPr>
          <a:xfrm flipH="1">
            <a:off x="7657163" y="2372992"/>
            <a:ext cx="3873549" cy="886051"/>
          </a:xfrm>
          <a:prstGeom prst="roundRect">
            <a:avLst>
              <a:gd name="adj" fmla="val 4309"/>
            </a:avLst>
          </a:prstGeom>
          <a:solidFill>
            <a:schemeClr val="bg1">
              <a:lumMod val="95000"/>
            </a:schemeClr>
          </a:solidFill>
          <a:ln>
            <a:solidFill>
              <a:srgbClr val="7A9FD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50" rIns="17550" rtlCol="0" anchor="ctr"/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чел</a:t>
            </a:r>
            <a:r>
              <a:rPr lang="ru-RU" sz="1600" b="1" dirty="0">
                <a:latin typeface="+mj-lt"/>
              </a:rPr>
              <a:t>.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7657164" y="3991120"/>
            <a:ext cx="3873549" cy="891275"/>
            <a:chOff x="7687448" y="4996674"/>
            <a:chExt cx="3873549" cy="837236"/>
          </a:xfrm>
        </p:grpSpPr>
        <p:sp>
          <p:nvSpPr>
            <p:cNvPr id="45" name="Скругленный прямоугольник 44"/>
            <p:cNvSpPr/>
            <p:nvPr/>
          </p:nvSpPr>
          <p:spPr>
            <a:xfrm flipH="1">
              <a:off x="7687448" y="4996674"/>
              <a:ext cx="3873549" cy="832329"/>
            </a:xfrm>
            <a:prstGeom prst="roundRect">
              <a:avLst>
                <a:gd name="adj" fmla="val 430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A9FD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650" rIns="17550" rtlCol="0" anchor="ctr"/>
            <a:lstStyle/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02684" y="5082209"/>
              <a:ext cx="3758312" cy="75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u="sng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10 человек</a:t>
              </a:r>
              <a:endParaRPr lang="ru-RU" sz="1600" u="sng" dirty="0">
                <a:latin typeface="+mj-lt"/>
              </a:endParaRPr>
            </a:p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(50% от общего количества специалистов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СК)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524109" y="1437527"/>
            <a:ext cx="32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Минимальные требования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к обеспечению персоналом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cs typeface="Arial" charset="0"/>
              </a:rPr>
              <a:t>ТРЕБОВАНИЯ К ЧИСЛЕННОМУ И КВАЛИФИКАЦИОННОМУ СОСТАВУ СОИСПОЛНИТЕЛЕЙ ПО СК</a:t>
            </a:r>
          </a:p>
        </p:txBody>
      </p:sp>
    </p:spTree>
    <p:extLst>
      <p:ext uri="{BB962C8B-B14F-4D97-AF65-F5344CB8AC3E}">
        <p14:creationId xmlns:p14="http://schemas.microsoft.com/office/powerpoint/2010/main" val="25084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54128" y="3302002"/>
            <a:ext cx="3019641" cy="3018463"/>
            <a:chOff x="15246351" y="5843588"/>
            <a:chExt cx="8137525" cy="8134350"/>
          </a:xfrm>
          <a:solidFill>
            <a:schemeClr val="bg1">
              <a:lumMod val="95000"/>
            </a:schemeClr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5246351" y="5843588"/>
              <a:ext cx="8137525" cy="8134350"/>
            </a:xfrm>
            <a:custGeom>
              <a:avLst/>
              <a:gdLst>
                <a:gd name="T0" fmla="*/ 416 w 1920"/>
                <a:gd name="T1" fmla="*/ 0 h 1920"/>
                <a:gd name="T2" fmla="*/ 256 w 1920"/>
                <a:gd name="T3" fmla="*/ 1664 h 1920"/>
                <a:gd name="T4" fmla="*/ 0 w 1920"/>
                <a:gd name="T5" fmla="*/ 1696 h 1920"/>
                <a:gd name="T6" fmla="*/ 160 w 1920"/>
                <a:gd name="T7" fmla="*/ 1920 h 1920"/>
                <a:gd name="T8" fmla="*/ 1664 w 1920"/>
                <a:gd name="T9" fmla="*/ 1760 h 1920"/>
                <a:gd name="T10" fmla="*/ 1863 w 1920"/>
                <a:gd name="T11" fmla="*/ 807 h 1920"/>
                <a:gd name="T12" fmla="*/ 1721 w 1920"/>
                <a:gd name="T13" fmla="*/ 665 h 1920"/>
                <a:gd name="T14" fmla="*/ 1664 w 1920"/>
                <a:gd name="T15" fmla="*/ 256 h 1920"/>
                <a:gd name="T16" fmla="*/ 1920 w 1920"/>
                <a:gd name="T17" fmla="*/ 224 h 1920"/>
                <a:gd name="T18" fmla="*/ 1760 w 1920"/>
                <a:gd name="T19" fmla="*/ 0 h 1920"/>
                <a:gd name="T20" fmla="*/ 64 w 1920"/>
                <a:gd name="T21" fmla="*/ 1760 h 1920"/>
                <a:gd name="T22" fmla="*/ 1344 w 1920"/>
                <a:gd name="T23" fmla="*/ 1728 h 1920"/>
                <a:gd name="T24" fmla="*/ 1347 w 1920"/>
                <a:gd name="T25" fmla="*/ 1790 h 1920"/>
                <a:gd name="T26" fmla="*/ 1355 w 1920"/>
                <a:gd name="T27" fmla="*/ 1818 h 1920"/>
                <a:gd name="T28" fmla="*/ 1368 w 1920"/>
                <a:gd name="T29" fmla="*/ 1844 h 1920"/>
                <a:gd name="T30" fmla="*/ 1376 w 1920"/>
                <a:gd name="T31" fmla="*/ 1856 h 1920"/>
                <a:gd name="T32" fmla="*/ 1600 w 1920"/>
                <a:gd name="T33" fmla="*/ 1760 h 1920"/>
                <a:gd name="T34" fmla="*/ 1408 w 1920"/>
                <a:gd name="T35" fmla="*/ 1760 h 1920"/>
                <a:gd name="T36" fmla="*/ 1376 w 1920"/>
                <a:gd name="T37" fmla="*/ 1664 h 1920"/>
                <a:gd name="T38" fmla="*/ 320 w 1920"/>
                <a:gd name="T39" fmla="*/ 160 h 1920"/>
                <a:gd name="T40" fmla="*/ 1632 w 1920"/>
                <a:gd name="T41" fmla="*/ 64 h 1920"/>
                <a:gd name="T42" fmla="*/ 1624 w 1920"/>
                <a:gd name="T43" fmla="*/ 76 h 1920"/>
                <a:gd name="T44" fmla="*/ 1611 w 1920"/>
                <a:gd name="T45" fmla="*/ 102 h 1920"/>
                <a:gd name="T46" fmla="*/ 1603 w 1920"/>
                <a:gd name="T47" fmla="*/ 130 h 1920"/>
                <a:gd name="T48" fmla="*/ 1600 w 1920"/>
                <a:gd name="T49" fmla="*/ 787 h 1920"/>
                <a:gd name="T50" fmla="*/ 1185 w 1920"/>
                <a:gd name="T51" fmla="*/ 1208 h 1920"/>
                <a:gd name="T52" fmla="*/ 1161 w 1920"/>
                <a:gd name="T53" fmla="*/ 1367 h 1920"/>
                <a:gd name="T54" fmla="*/ 1173 w 1920"/>
                <a:gd name="T55" fmla="*/ 1374 h 1920"/>
                <a:gd name="T56" fmla="*/ 1184 w 1920"/>
                <a:gd name="T57" fmla="*/ 1376 h 1920"/>
                <a:gd name="T58" fmla="*/ 1320 w 1920"/>
                <a:gd name="T59" fmla="*/ 1343 h 1920"/>
                <a:gd name="T60" fmla="*/ 1600 w 1920"/>
                <a:gd name="T61" fmla="*/ 1069 h 1920"/>
                <a:gd name="T62" fmla="*/ 1767 w 1920"/>
                <a:gd name="T63" fmla="*/ 711 h 1920"/>
                <a:gd name="T64" fmla="*/ 1817 w 1920"/>
                <a:gd name="T65" fmla="*/ 761 h 1920"/>
                <a:gd name="T66" fmla="*/ 1741 w 1920"/>
                <a:gd name="T67" fmla="*/ 736 h 1920"/>
                <a:gd name="T68" fmla="*/ 1696 w 1920"/>
                <a:gd name="T69" fmla="*/ 781 h 1920"/>
                <a:gd name="T70" fmla="*/ 1296 w 1920"/>
                <a:gd name="T71" fmla="*/ 1283 h 1920"/>
                <a:gd name="T72" fmla="*/ 1245 w 1920"/>
                <a:gd name="T73" fmla="*/ 1232 h 1920"/>
                <a:gd name="T74" fmla="*/ 1856 w 1920"/>
                <a:gd name="T75" fmla="*/ 192 h 1920"/>
                <a:gd name="T76" fmla="*/ 1664 w 1920"/>
                <a:gd name="T77" fmla="*/ 160 h 1920"/>
                <a:gd name="T78" fmla="*/ 1856 w 1920"/>
                <a:gd name="T79" fmla="*/ 16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0" h="1920">
                  <a:moveTo>
                    <a:pt x="1760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28" y="0"/>
                    <a:pt x="256" y="72"/>
                    <a:pt x="256" y="160"/>
                  </a:cubicBezTo>
                  <a:cubicBezTo>
                    <a:pt x="256" y="1664"/>
                    <a:pt x="256" y="1664"/>
                    <a:pt x="256" y="1664"/>
                  </a:cubicBezTo>
                  <a:cubicBezTo>
                    <a:pt x="32" y="1664"/>
                    <a:pt x="32" y="1664"/>
                    <a:pt x="32" y="1664"/>
                  </a:cubicBezTo>
                  <a:cubicBezTo>
                    <a:pt x="14" y="1664"/>
                    <a:pt x="0" y="1678"/>
                    <a:pt x="0" y="1696"/>
                  </a:cubicBezTo>
                  <a:cubicBezTo>
                    <a:pt x="0" y="1760"/>
                    <a:pt x="0" y="1760"/>
                    <a:pt x="0" y="1760"/>
                  </a:cubicBezTo>
                  <a:cubicBezTo>
                    <a:pt x="0" y="1848"/>
                    <a:pt x="72" y="1920"/>
                    <a:pt x="160" y="1920"/>
                  </a:cubicBezTo>
                  <a:cubicBezTo>
                    <a:pt x="1504" y="1920"/>
                    <a:pt x="1504" y="1920"/>
                    <a:pt x="1504" y="1920"/>
                  </a:cubicBezTo>
                  <a:cubicBezTo>
                    <a:pt x="1592" y="1920"/>
                    <a:pt x="1664" y="1848"/>
                    <a:pt x="1664" y="1760"/>
                  </a:cubicBezTo>
                  <a:cubicBezTo>
                    <a:pt x="1664" y="1005"/>
                    <a:pt x="1664" y="1005"/>
                    <a:pt x="1664" y="1005"/>
                  </a:cubicBezTo>
                  <a:cubicBezTo>
                    <a:pt x="1863" y="807"/>
                    <a:pt x="1863" y="807"/>
                    <a:pt x="1863" y="807"/>
                  </a:cubicBezTo>
                  <a:cubicBezTo>
                    <a:pt x="1902" y="768"/>
                    <a:pt x="1902" y="704"/>
                    <a:pt x="1863" y="665"/>
                  </a:cubicBezTo>
                  <a:cubicBezTo>
                    <a:pt x="1824" y="626"/>
                    <a:pt x="1760" y="626"/>
                    <a:pt x="1721" y="665"/>
                  </a:cubicBezTo>
                  <a:cubicBezTo>
                    <a:pt x="1664" y="723"/>
                    <a:pt x="1664" y="723"/>
                    <a:pt x="1664" y="723"/>
                  </a:cubicBezTo>
                  <a:cubicBezTo>
                    <a:pt x="1664" y="256"/>
                    <a:pt x="1664" y="256"/>
                    <a:pt x="1664" y="256"/>
                  </a:cubicBezTo>
                  <a:cubicBezTo>
                    <a:pt x="1888" y="256"/>
                    <a:pt x="1888" y="256"/>
                    <a:pt x="1888" y="256"/>
                  </a:cubicBezTo>
                  <a:cubicBezTo>
                    <a:pt x="1906" y="256"/>
                    <a:pt x="1920" y="242"/>
                    <a:pt x="1920" y="224"/>
                  </a:cubicBezTo>
                  <a:cubicBezTo>
                    <a:pt x="1920" y="160"/>
                    <a:pt x="1920" y="160"/>
                    <a:pt x="1920" y="160"/>
                  </a:cubicBezTo>
                  <a:cubicBezTo>
                    <a:pt x="1920" y="72"/>
                    <a:pt x="1848" y="0"/>
                    <a:pt x="1760" y="0"/>
                  </a:cubicBezTo>
                  <a:close/>
                  <a:moveTo>
                    <a:pt x="160" y="1856"/>
                  </a:moveTo>
                  <a:cubicBezTo>
                    <a:pt x="107" y="1856"/>
                    <a:pt x="64" y="1813"/>
                    <a:pt x="64" y="1760"/>
                  </a:cubicBezTo>
                  <a:cubicBezTo>
                    <a:pt x="64" y="1728"/>
                    <a:pt x="64" y="1728"/>
                    <a:pt x="64" y="1728"/>
                  </a:cubicBezTo>
                  <a:cubicBezTo>
                    <a:pt x="1344" y="1728"/>
                    <a:pt x="1344" y="1728"/>
                    <a:pt x="1344" y="1728"/>
                  </a:cubicBezTo>
                  <a:cubicBezTo>
                    <a:pt x="1344" y="1760"/>
                    <a:pt x="1344" y="1760"/>
                    <a:pt x="1344" y="1760"/>
                  </a:cubicBezTo>
                  <a:cubicBezTo>
                    <a:pt x="1344" y="1770"/>
                    <a:pt x="1345" y="1780"/>
                    <a:pt x="1347" y="1790"/>
                  </a:cubicBezTo>
                  <a:cubicBezTo>
                    <a:pt x="1348" y="1793"/>
                    <a:pt x="1349" y="1796"/>
                    <a:pt x="1349" y="1799"/>
                  </a:cubicBezTo>
                  <a:cubicBezTo>
                    <a:pt x="1351" y="1805"/>
                    <a:pt x="1353" y="1812"/>
                    <a:pt x="1355" y="1818"/>
                  </a:cubicBezTo>
                  <a:cubicBezTo>
                    <a:pt x="1356" y="1821"/>
                    <a:pt x="1358" y="1824"/>
                    <a:pt x="1359" y="1827"/>
                  </a:cubicBezTo>
                  <a:cubicBezTo>
                    <a:pt x="1362" y="1833"/>
                    <a:pt x="1365" y="1839"/>
                    <a:pt x="1368" y="1844"/>
                  </a:cubicBezTo>
                  <a:cubicBezTo>
                    <a:pt x="1370" y="1847"/>
                    <a:pt x="1372" y="1849"/>
                    <a:pt x="1374" y="1852"/>
                  </a:cubicBezTo>
                  <a:cubicBezTo>
                    <a:pt x="1374" y="1853"/>
                    <a:pt x="1375" y="1855"/>
                    <a:pt x="1376" y="1856"/>
                  </a:cubicBezTo>
                  <a:lnTo>
                    <a:pt x="160" y="1856"/>
                  </a:lnTo>
                  <a:close/>
                  <a:moveTo>
                    <a:pt x="1600" y="1760"/>
                  </a:moveTo>
                  <a:cubicBezTo>
                    <a:pt x="1600" y="1813"/>
                    <a:pt x="1557" y="1856"/>
                    <a:pt x="1504" y="1856"/>
                  </a:cubicBezTo>
                  <a:cubicBezTo>
                    <a:pt x="1451" y="1856"/>
                    <a:pt x="1408" y="1813"/>
                    <a:pt x="1408" y="1760"/>
                  </a:cubicBezTo>
                  <a:cubicBezTo>
                    <a:pt x="1408" y="1696"/>
                    <a:pt x="1408" y="1696"/>
                    <a:pt x="1408" y="1696"/>
                  </a:cubicBezTo>
                  <a:cubicBezTo>
                    <a:pt x="1408" y="1678"/>
                    <a:pt x="1394" y="1664"/>
                    <a:pt x="1376" y="1664"/>
                  </a:cubicBezTo>
                  <a:cubicBezTo>
                    <a:pt x="320" y="1664"/>
                    <a:pt x="320" y="1664"/>
                    <a:pt x="320" y="1664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0" y="107"/>
                    <a:pt x="363" y="64"/>
                    <a:pt x="416" y="64"/>
                  </a:cubicBezTo>
                  <a:cubicBezTo>
                    <a:pt x="1632" y="64"/>
                    <a:pt x="1632" y="64"/>
                    <a:pt x="1632" y="64"/>
                  </a:cubicBezTo>
                  <a:cubicBezTo>
                    <a:pt x="1631" y="65"/>
                    <a:pt x="1630" y="67"/>
                    <a:pt x="1629" y="68"/>
                  </a:cubicBezTo>
                  <a:cubicBezTo>
                    <a:pt x="1628" y="71"/>
                    <a:pt x="1626" y="73"/>
                    <a:pt x="1624" y="76"/>
                  </a:cubicBezTo>
                  <a:cubicBezTo>
                    <a:pt x="1621" y="81"/>
                    <a:pt x="1618" y="87"/>
                    <a:pt x="1615" y="93"/>
                  </a:cubicBezTo>
                  <a:cubicBezTo>
                    <a:pt x="1614" y="96"/>
                    <a:pt x="1612" y="99"/>
                    <a:pt x="1611" y="102"/>
                  </a:cubicBezTo>
                  <a:cubicBezTo>
                    <a:pt x="1609" y="108"/>
                    <a:pt x="1607" y="115"/>
                    <a:pt x="1605" y="121"/>
                  </a:cubicBezTo>
                  <a:cubicBezTo>
                    <a:pt x="1604" y="124"/>
                    <a:pt x="1604" y="127"/>
                    <a:pt x="1603" y="130"/>
                  </a:cubicBezTo>
                  <a:cubicBezTo>
                    <a:pt x="1601" y="140"/>
                    <a:pt x="1600" y="150"/>
                    <a:pt x="1600" y="160"/>
                  </a:cubicBezTo>
                  <a:cubicBezTo>
                    <a:pt x="1600" y="787"/>
                    <a:pt x="1600" y="787"/>
                    <a:pt x="1600" y="787"/>
                  </a:cubicBezTo>
                  <a:cubicBezTo>
                    <a:pt x="1193" y="1193"/>
                    <a:pt x="1193" y="1193"/>
                    <a:pt x="1193" y="1193"/>
                  </a:cubicBezTo>
                  <a:cubicBezTo>
                    <a:pt x="1189" y="1197"/>
                    <a:pt x="1186" y="1203"/>
                    <a:pt x="1185" y="1208"/>
                  </a:cubicBezTo>
                  <a:cubicBezTo>
                    <a:pt x="1153" y="1336"/>
                    <a:pt x="1153" y="1336"/>
                    <a:pt x="1153" y="1336"/>
                  </a:cubicBezTo>
                  <a:cubicBezTo>
                    <a:pt x="1150" y="1347"/>
                    <a:pt x="1153" y="1359"/>
                    <a:pt x="1161" y="1367"/>
                  </a:cubicBezTo>
                  <a:cubicBezTo>
                    <a:pt x="1164" y="1369"/>
                    <a:pt x="1167" y="1371"/>
                    <a:pt x="1171" y="1373"/>
                  </a:cubicBezTo>
                  <a:cubicBezTo>
                    <a:pt x="1171" y="1373"/>
                    <a:pt x="1172" y="1374"/>
                    <a:pt x="1173" y="1374"/>
                  </a:cubicBezTo>
                  <a:cubicBezTo>
                    <a:pt x="1177" y="1375"/>
                    <a:pt x="1180" y="1376"/>
                    <a:pt x="1184" y="1376"/>
                  </a:cubicBezTo>
                  <a:cubicBezTo>
                    <a:pt x="1184" y="1376"/>
                    <a:pt x="1184" y="1376"/>
                    <a:pt x="1184" y="1376"/>
                  </a:cubicBezTo>
                  <a:cubicBezTo>
                    <a:pt x="1187" y="1376"/>
                    <a:pt x="1189" y="1376"/>
                    <a:pt x="1192" y="1375"/>
                  </a:cubicBezTo>
                  <a:cubicBezTo>
                    <a:pt x="1320" y="1343"/>
                    <a:pt x="1320" y="1343"/>
                    <a:pt x="1320" y="1343"/>
                  </a:cubicBezTo>
                  <a:cubicBezTo>
                    <a:pt x="1325" y="1342"/>
                    <a:pt x="1331" y="1339"/>
                    <a:pt x="1335" y="1335"/>
                  </a:cubicBezTo>
                  <a:cubicBezTo>
                    <a:pt x="1600" y="1069"/>
                    <a:pt x="1600" y="1069"/>
                    <a:pt x="1600" y="1069"/>
                  </a:cubicBezTo>
                  <a:lnTo>
                    <a:pt x="1600" y="1760"/>
                  </a:lnTo>
                  <a:close/>
                  <a:moveTo>
                    <a:pt x="1767" y="711"/>
                  </a:moveTo>
                  <a:cubicBezTo>
                    <a:pt x="1781" y="697"/>
                    <a:pt x="1803" y="697"/>
                    <a:pt x="1817" y="711"/>
                  </a:cubicBezTo>
                  <a:cubicBezTo>
                    <a:pt x="1831" y="725"/>
                    <a:pt x="1831" y="747"/>
                    <a:pt x="1817" y="761"/>
                  </a:cubicBezTo>
                  <a:cubicBezTo>
                    <a:pt x="1792" y="787"/>
                    <a:pt x="1792" y="787"/>
                    <a:pt x="1792" y="787"/>
                  </a:cubicBezTo>
                  <a:cubicBezTo>
                    <a:pt x="1741" y="736"/>
                    <a:pt x="1741" y="736"/>
                    <a:pt x="1741" y="736"/>
                  </a:cubicBezTo>
                  <a:lnTo>
                    <a:pt x="1767" y="711"/>
                  </a:lnTo>
                  <a:close/>
                  <a:moveTo>
                    <a:pt x="1696" y="781"/>
                  </a:moveTo>
                  <a:cubicBezTo>
                    <a:pt x="1747" y="832"/>
                    <a:pt x="1747" y="832"/>
                    <a:pt x="1747" y="832"/>
                  </a:cubicBezTo>
                  <a:cubicBezTo>
                    <a:pt x="1296" y="1283"/>
                    <a:pt x="1296" y="1283"/>
                    <a:pt x="1296" y="1283"/>
                  </a:cubicBezTo>
                  <a:cubicBezTo>
                    <a:pt x="1228" y="1300"/>
                    <a:pt x="1228" y="1300"/>
                    <a:pt x="1228" y="1300"/>
                  </a:cubicBezTo>
                  <a:cubicBezTo>
                    <a:pt x="1245" y="1232"/>
                    <a:pt x="1245" y="1232"/>
                    <a:pt x="1245" y="1232"/>
                  </a:cubicBezTo>
                  <a:lnTo>
                    <a:pt x="1696" y="781"/>
                  </a:lnTo>
                  <a:close/>
                  <a:moveTo>
                    <a:pt x="1856" y="192"/>
                  </a:moveTo>
                  <a:cubicBezTo>
                    <a:pt x="1664" y="192"/>
                    <a:pt x="1664" y="192"/>
                    <a:pt x="1664" y="192"/>
                  </a:cubicBezTo>
                  <a:cubicBezTo>
                    <a:pt x="1664" y="160"/>
                    <a:pt x="1664" y="160"/>
                    <a:pt x="1664" y="160"/>
                  </a:cubicBezTo>
                  <a:cubicBezTo>
                    <a:pt x="1664" y="107"/>
                    <a:pt x="1707" y="64"/>
                    <a:pt x="1760" y="64"/>
                  </a:cubicBezTo>
                  <a:cubicBezTo>
                    <a:pt x="1813" y="64"/>
                    <a:pt x="1856" y="107"/>
                    <a:pt x="1856" y="160"/>
                  </a:cubicBezTo>
                  <a:lnTo>
                    <a:pt x="185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822863" y="6657975"/>
              <a:ext cx="2984500" cy="269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145001" y="7237413"/>
              <a:ext cx="1317625" cy="1182688"/>
            </a:xfrm>
            <a:custGeom>
              <a:avLst/>
              <a:gdLst>
                <a:gd name="T0" fmla="*/ 207 w 311"/>
                <a:gd name="T1" fmla="*/ 59 h 279"/>
                <a:gd name="T2" fmla="*/ 192 w 311"/>
                <a:gd name="T3" fmla="*/ 55 h 279"/>
                <a:gd name="T4" fmla="*/ 32 w 311"/>
                <a:gd name="T5" fmla="*/ 55 h 279"/>
                <a:gd name="T6" fmla="*/ 0 w 311"/>
                <a:gd name="T7" fmla="*/ 87 h 279"/>
                <a:gd name="T8" fmla="*/ 0 w 311"/>
                <a:gd name="T9" fmla="*/ 247 h 279"/>
                <a:gd name="T10" fmla="*/ 32 w 311"/>
                <a:gd name="T11" fmla="*/ 279 h 279"/>
                <a:gd name="T12" fmla="*/ 192 w 311"/>
                <a:gd name="T13" fmla="*/ 279 h 279"/>
                <a:gd name="T14" fmla="*/ 224 w 311"/>
                <a:gd name="T15" fmla="*/ 247 h 279"/>
                <a:gd name="T16" fmla="*/ 224 w 311"/>
                <a:gd name="T17" fmla="*/ 132 h 279"/>
                <a:gd name="T18" fmla="*/ 311 w 311"/>
                <a:gd name="T19" fmla="*/ 46 h 279"/>
                <a:gd name="T20" fmla="*/ 265 w 311"/>
                <a:gd name="T21" fmla="*/ 0 h 279"/>
                <a:gd name="T22" fmla="*/ 207 w 311"/>
                <a:gd name="T23" fmla="*/ 59 h 279"/>
                <a:gd name="T24" fmla="*/ 160 w 311"/>
                <a:gd name="T25" fmla="*/ 215 h 279"/>
                <a:gd name="T26" fmla="*/ 64 w 311"/>
                <a:gd name="T27" fmla="*/ 215 h 279"/>
                <a:gd name="T28" fmla="*/ 64 w 311"/>
                <a:gd name="T29" fmla="*/ 119 h 279"/>
                <a:gd name="T30" fmla="*/ 147 w 311"/>
                <a:gd name="T31" fmla="*/ 119 h 279"/>
                <a:gd name="T32" fmla="*/ 105 w 311"/>
                <a:gd name="T33" fmla="*/ 160 h 279"/>
                <a:gd name="T34" fmla="*/ 151 w 311"/>
                <a:gd name="T35" fmla="*/ 206 h 279"/>
                <a:gd name="T36" fmla="*/ 160 w 311"/>
                <a:gd name="T37" fmla="*/ 196 h 279"/>
                <a:gd name="T38" fmla="*/ 160 w 311"/>
                <a:gd name="T39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79">
                  <a:moveTo>
                    <a:pt x="207" y="59"/>
                  </a:moveTo>
                  <a:cubicBezTo>
                    <a:pt x="202" y="56"/>
                    <a:pt x="197" y="55"/>
                    <a:pt x="19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4" y="55"/>
                    <a:pt x="0" y="69"/>
                    <a:pt x="0" y="8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5"/>
                    <a:pt x="14" y="279"/>
                    <a:pt x="3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210" y="279"/>
                    <a:pt x="224" y="265"/>
                    <a:pt x="224" y="247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65" y="0"/>
                    <a:pt x="265" y="0"/>
                    <a:pt x="265" y="0"/>
                  </a:cubicBezTo>
                  <a:lnTo>
                    <a:pt x="207" y="59"/>
                  </a:lnTo>
                  <a:close/>
                  <a:moveTo>
                    <a:pt x="160" y="215"/>
                  </a:moveTo>
                  <a:cubicBezTo>
                    <a:pt x="64" y="215"/>
                    <a:pt x="64" y="215"/>
                    <a:pt x="64" y="2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0" y="196"/>
                    <a:pt x="160" y="196"/>
                    <a:pt x="160" y="196"/>
                  </a:cubicBezTo>
                  <a:lnTo>
                    <a:pt x="160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8637251" y="7470775"/>
              <a:ext cx="2847975" cy="271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8637251" y="8013700"/>
              <a:ext cx="2305050" cy="269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7145001" y="8593138"/>
              <a:ext cx="1317625" cy="1182688"/>
            </a:xfrm>
            <a:custGeom>
              <a:avLst/>
              <a:gdLst>
                <a:gd name="T0" fmla="*/ 207 w 311"/>
                <a:gd name="T1" fmla="*/ 59 h 279"/>
                <a:gd name="T2" fmla="*/ 192 w 311"/>
                <a:gd name="T3" fmla="*/ 55 h 279"/>
                <a:gd name="T4" fmla="*/ 32 w 311"/>
                <a:gd name="T5" fmla="*/ 55 h 279"/>
                <a:gd name="T6" fmla="*/ 0 w 311"/>
                <a:gd name="T7" fmla="*/ 87 h 279"/>
                <a:gd name="T8" fmla="*/ 0 w 311"/>
                <a:gd name="T9" fmla="*/ 247 h 279"/>
                <a:gd name="T10" fmla="*/ 32 w 311"/>
                <a:gd name="T11" fmla="*/ 279 h 279"/>
                <a:gd name="T12" fmla="*/ 192 w 311"/>
                <a:gd name="T13" fmla="*/ 279 h 279"/>
                <a:gd name="T14" fmla="*/ 224 w 311"/>
                <a:gd name="T15" fmla="*/ 247 h 279"/>
                <a:gd name="T16" fmla="*/ 224 w 311"/>
                <a:gd name="T17" fmla="*/ 132 h 279"/>
                <a:gd name="T18" fmla="*/ 311 w 311"/>
                <a:gd name="T19" fmla="*/ 46 h 279"/>
                <a:gd name="T20" fmla="*/ 265 w 311"/>
                <a:gd name="T21" fmla="*/ 0 h 279"/>
                <a:gd name="T22" fmla="*/ 207 w 311"/>
                <a:gd name="T23" fmla="*/ 59 h 279"/>
                <a:gd name="T24" fmla="*/ 160 w 311"/>
                <a:gd name="T25" fmla="*/ 215 h 279"/>
                <a:gd name="T26" fmla="*/ 64 w 311"/>
                <a:gd name="T27" fmla="*/ 215 h 279"/>
                <a:gd name="T28" fmla="*/ 64 w 311"/>
                <a:gd name="T29" fmla="*/ 119 h 279"/>
                <a:gd name="T30" fmla="*/ 147 w 311"/>
                <a:gd name="T31" fmla="*/ 119 h 279"/>
                <a:gd name="T32" fmla="*/ 105 w 311"/>
                <a:gd name="T33" fmla="*/ 160 h 279"/>
                <a:gd name="T34" fmla="*/ 151 w 311"/>
                <a:gd name="T35" fmla="*/ 206 h 279"/>
                <a:gd name="T36" fmla="*/ 160 w 311"/>
                <a:gd name="T37" fmla="*/ 196 h 279"/>
                <a:gd name="T38" fmla="*/ 160 w 311"/>
                <a:gd name="T39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79">
                  <a:moveTo>
                    <a:pt x="207" y="59"/>
                  </a:moveTo>
                  <a:cubicBezTo>
                    <a:pt x="202" y="56"/>
                    <a:pt x="197" y="55"/>
                    <a:pt x="19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4" y="55"/>
                    <a:pt x="0" y="69"/>
                    <a:pt x="0" y="8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5"/>
                    <a:pt x="14" y="279"/>
                    <a:pt x="3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210" y="279"/>
                    <a:pt x="224" y="265"/>
                    <a:pt x="224" y="247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65" y="0"/>
                    <a:pt x="265" y="0"/>
                    <a:pt x="265" y="0"/>
                  </a:cubicBezTo>
                  <a:lnTo>
                    <a:pt x="207" y="59"/>
                  </a:lnTo>
                  <a:close/>
                  <a:moveTo>
                    <a:pt x="160" y="215"/>
                  </a:moveTo>
                  <a:cubicBezTo>
                    <a:pt x="64" y="215"/>
                    <a:pt x="64" y="215"/>
                    <a:pt x="64" y="2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0" y="196"/>
                    <a:pt x="160" y="196"/>
                    <a:pt x="160" y="196"/>
                  </a:cubicBezTo>
                  <a:lnTo>
                    <a:pt x="160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637251" y="8826500"/>
              <a:ext cx="2847975" cy="271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637251" y="9369425"/>
              <a:ext cx="2305050" cy="269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145001" y="9948863"/>
              <a:ext cx="1317625" cy="1182688"/>
            </a:xfrm>
            <a:custGeom>
              <a:avLst/>
              <a:gdLst>
                <a:gd name="T0" fmla="*/ 207 w 311"/>
                <a:gd name="T1" fmla="*/ 59 h 279"/>
                <a:gd name="T2" fmla="*/ 192 w 311"/>
                <a:gd name="T3" fmla="*/ 55 h 279"/>
                <a:gd name="T4" fmla="*/ 32 w 311"/>
                <a:gd name="T5" fmla="*/ 55 h 279"/>
                <a:gd name="T6" fmla="*/ 0 w 311"/>
                <a:gd name="T7" fmla="*/ 87 h 279"/>
                <a:gd name="T8" fmla="*/ 0 w 311"/>
                <a:gd name="T9" fmla="*/ 247 h 279"/>
                <a:gd name="T10" fmla="*/ 32 w 311"/>
                <a:gd name="T11" fmla="*/ 279 h 279"/>
                <a:gd name="T12" fmla="*/ 192 w 311"/>
                <a:gd name="T13" fmla="*/ 279 h 279"/>
                <a:gd name="T14" fmla="*/ 224 w 311"/>
                <a:gd name="T15" fmla="*/ 247 h 279"/>
                <a:gd name="T16" fmla="*/ 224 w 311"/>
                <a:gd name="T17" fmla="*/ 132 h 279"/>
                <a:gd name="T18" fmla="*/ 311 w 311"/>
                <a:gd name="T19" fmla="*/ 46 h 279"/>
                <a:gd name="T20" fmla="*/ 265 w 311"/>
                <a:gd name="T21" fmla="*/ 0 h 279"/>
                <a:gd name="T22" fmla="*/ 207 w 311"/>
                <a:gd name="T23" fmla="*/ 59 h 279"/>
                <a:gd name="T24" fmla="*/ 160 w 311"/>
                <a:gd name="T25" fmla="*/ 215 h 279"/>
                <a:gd name="T26" fmla="*/ 64 w 311"/>
                <a:gd name="T27" fmla="*/ 215 h 279"/>
                <a:gd name="T28" fmla="*/ 64 w 311"/>
                <a:gd name="T29" fmla="*/ 119 h 279"/>
                <a:gd name="T30" fmla="*/ 147 w 311"/>
                <a:gd name="T31" fmla="*/ 119 h 279"/>
                <a:gd name="T32" fmla="*/ 105 w 311"/>
                <a:gd name="T33" fmla="*/ 160 h 279"/>
                <a:gd name="T34" fmla="*/ 151 w 311"/>
                <a:gd name="T35" fmla="*/ 206 h 279"/>
                <a:gd name="T36" fmla="*/ 160 w 311"/>
                <a:gd name="T37" fmla="*/ 196 h 279"/>
                <a:gd name="T38" fmla="*/ 160 w 311"/>
                <a:gd name="T39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79">
                  <a:moveTo>
                    <a:pt x="207" y="59"/>
                  </a:moveTo>
                  <a:cubicBezTo>
                    <a:pt x="202" y="56"/>
                    <a:pt x="197" y="55"/>
                    <a:pt x="19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4" y="55"/>
                    <a:pt x="0" y="69"/>
                    <a:pt x="0" y="8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5"/>
                    <a:pt x="14" y="279"/>
                    <a:pt x="3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210" y="279"/>
                    <a:pt x="224" y="265"/>
                    <a:pt x="224" y="247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65" y="0"/>
                    <a:pt x="265" y="0"/>
                    <a:pt x="265" y="0"/>
                  </a:cubicBezTo>
                  <a:lnTo>
                    <a:pt x="207" y="59"/>
                  </a:lnTo>
                  <a:close/>
                  <a:moveTo>
                    <a:pt x="160" y="215"/>
                  </a:moveTo>
                  <a:cubicBezTo>
                    <a:pt x="64" y="215"/>
                    <a:pt x="64" y="215"/>
                    <a:pt x="64" y="2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0" y="196"/>
                    <a:pt x="160" y="196"/>
                    <a:pt x="160" y="196"/>
                  </a:cubicBezTo>
                  <a:lnTo>
                    <a:pt x="160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8637251" y="10182225"/>
              <a:ext cx="1762125" cy="271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8637251" y="10725150"/>
              <a:ext cx="1220788" cy="269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7145001" y="11304588"/>
              <a:ext cx="1317625" cy="1182688"/>
            </a:xfrm>
            <a:custGeom>
              <a:avLst/>
              <a:gdLst>
                <a:gd name="T0" fmla="*/ 207 w 311"/>
                <a:gd name="T1" fmla="*/ 59 h 279"/>
                <a:gd name="T2" fmla="*/ 192 w 311"/>
                <a:gd name="T3" fmla="*/ 55 h 279"/>
                <a:gd name="T4" fmla="*/ 32 w 311"/>
                <a:gd name="T5" fmla="*/ 55 h 279"/>
                <a:gd name="T6" fmla="*/ 0 w 311"/>
                <a:gd name="T7" fmla="*/ 87 h 279"/>
                <a:gd name="T8" fmla="*/ 0 w 311"/>
                <a:gd name="T9" fmla="*/ 247 h 279"/>
                <a:gd name="T10" fmla="*/ 32 w 311"/>
                <a:gd name="T11" fmla="*/ 279 h 279"/>
                <a:gd name="T12" fmla="*/ 192 w 311"/>
                <a:gd name="T13" fmla="*/ 279 h 279"/>
                <a:gd name="T14" fmla="*/ 224 w 311"/>
                <a:gd name="T15" fmla="*/ 247 h 279"/>
                <a:gd name="T16" fmla="*/ 224 w 311"/>
                <a:gd name="T17" fmla="*/ 132 h 279"/>
                <a:gd name="T18" fmla="*/ 311 w 311"/>
                <a:gd name="T19" fmla="*/ 46 h 279"/>
                <a:gd name="T20" fmla="*/ 265 w 311"/>
                <a:gd name="T21" fmla="*/ 0 h 279"/>
                <a:gd name="T22" fmla="*/ 207 w 311"/>
                <a:gd name="T23" fmla="*/ 59 h 279"/>
                <a:gd name="T24" fmla="*/ 160 w 311"/>
                <a:gd name="T25" fmla="*/ 215 h 279"/>
                <a:gd name="T26" fmla="*/ 64 w 311"/>
                <a:gd name="T27" fmla="*/ 215 h 279"/>
                <a:gd name="T28" fmla="*/ 64 w 311"/>
                <a:gd name="T29" fmla="*/ 119 h 279"/>
                <a:gd name="T30" fmla="*/ 147 w 311"/>
                <a:gd name="T31" fmla="*/ 119 h 279"/>
                <a:gd name="T32" fmla="*/ 105 w 311"/>
                <a:gd name="T33" fmla="*/ 160 h 279"/>
                <a:gd name="T34" fmla="*/ 151 w 311"/>
                <a:gd name="T35" fmla="*/ 206 h 279"/>
                <a:gd name="T36" fmla="*/ 160 w 311"/>
                <a:gd name="T37" fmla="*/ 196 h 279"/>
                <a:gd name="T38" fmla="*/ 160 w 311"/>
                <a:gd name="T39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79">
                  <a:moveTo>
                    <a:pt x="207" y="59"/>
                  </a:moveTo>
                  <a:cubicBezTo>
                    <a:pt x="202" y="56"/>
                    <a:pt x="197" y="55"/>
                    <a:pt x="19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4" y="55"/>
                    <a:pt x="0" y="69"/>
                    <a:pt x="0" y="8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5"/>
                    <a:pt x="14" y="279"/>
                    <a:pt x="32" y="279"/>
                  </a:cubicBezTo>
                  <a:cubicBezTo>
                    <a:pt x="192" y="279"/>
                    <a:pt x="192" y="279"/>
                    <a:pt x="192" y="279"/>
                  </a:cubicBezTo>
                  <a:cubicBezTo>
                    <a:pt x="210" y="279"/>
                    <a:pt x="224" y="265"/>
                    <a:pt x="224" y="247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65" y="0"/>
                    <a:pt x="265" y="0"/>
                    <a:pt x="265" y="0"/>
                  </a:cubicBezTo>
                  <a:lnTo>
                    <a:pt x="207" y="59"/>
                  </a:lnTo>
                  <a:close/>
                  <a:moveTo>
                    <a:pt x="160" y="215"/>
                  </a:moveTo>
                  <a:cubicBezTo>
                    <a:pt x="64" y="215"/>
                    <a:pt x="64" y="215"/>
                    <a:pt x="64" y="2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0" y="196"/>
                    <a:pt x="160" y="196"/>
                    <a:pt x="160" y="196"/>
                  </a:cubicBezTo>
                  <a:lnTo>
                    <a:pt x="160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8637251" y="11537950"/>
              <a:ext cx="1220788" cy="271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8637251" y="12080875"/>
              <a:ext cx="2305050" cy="269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18900000">
            <a:off x="882482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8900000">
            <a:off x="706552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3924" y="3281682"/>
            <a:ext cx="362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004278"/>
                </a:solidFill>
                <a:ea typeface="Times New Roman" panose="02020603050405020304" pitchFamily="18" charset="0"/>
              </a:rPr>
              <a:t>Требования к технической оснащенности заявителя</a:t>
            </a:r>
            <a:endParaRPr lang="ru-RU" sz="2200" dirty="0">
              <a:solidFill>
                <a:srgbClr val="004278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7"/>
          <p:cNvSpPr txBox="1">
            <a:spLocks noChangeArrowheads="1"/>
          </p:cNvSpPr>
          <p:nvPr/>
        </p:nvSpPr>
        <p:spPr bwMode="auto">
          <a:xfrm>
            <a:off x="5108406" y="1483943"/>
            <a:ext cx="7083594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144000" indent="-144000"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+mn-lt"/>
              </a:rPr>
              <a:t>  Теодолит (тахеометр, нивелир) </a:t>
            </a:r>
          </a:p>
          <a:p>
            <a:r>
              <a:rPr lang="ru-RU" sz="2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Набор </a:t>
            </a:r>
            <a:r>
              <a:rPr lang="ru-RU" sz="2200" dirty="0">
                <a:latin typeface="+mn-lt"/>
              </a:rPr>
              <a:t>ВИК (базовый)</a:t>
            </a:r>
          </a:p>
          <a:p>
            <a:pPr marL="144000" indent="-144000"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200" dirty="0" smtClean="0">
                <a:latin typeface="+mn-lt"/>
              </a:rPr>
              <a:t>Рулетка </a:t>
            </a:r>
          </a:p>
          <a:p>
            <a:pPr marL="144000" indent="-144000"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 Уровень </a:t>
            </a:r>
            <a:r>
              <a:rPr lang="ru-RU" sz="2200" dirty="0">
                <a:latin typeface="+mn-lt"/>
              </a:rPr>
              <a:t>(креномер</a:t>
            </a:r>
            <a:r>
              <a:rPr lang="ru-RU" sz="2200" dirty="0" smtClean="0">
                <a:latin typeface="+mn-lt"/>
              </a:rPr>
              <a:t>)</a:t>
            </a:r>
          </a:p>
          <a:p>
            <a:pPr marL="144000" indent="-144000"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200" smtClean="0">
                <a:latin typeface="+mn-lt"/>
              </a:rPr>
              <a:t>  Ультразвуковой </a:t>
            </a:r>
            <a:r>
              <a:rPr lang="ru-RU" sz="2200" dirty="0" err="1" smtClean="0">
                <a:latin typeface="+mn-lt"/>
              </a:rPr>
              <a:t>толщиномер</a:t>
            </a:r>
            <a:endParaRPr lang="ru-RU" sz="2200" dirty="0">
              <a:latin typeface="+mn-lt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smtClean="0">
                <a:latin typeface="+mn-lt"/>
              </a:rPr>
              <a:t>Термометр </a:t>
            </a:r>
            <a:r>
              <a:rPr lang="ru-RU" sz="2200" dirty="0">
                <a:latin typeface="+mn-lt"/>
              </a:rPr>
              <a:t>контактный или пирометр 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smtClean="0">
                <a:latin typeface="+mn-lt"/>
              </a:rPr>
              <a:t>Шаблон </a:t>
            </a:r>
            <a:r>
              <a:rPr lang="ru-RU" sz="2200" dirty="0">
                <a:latin typeface="+mn-lt"/>
              </a:rPr>
              <a:t>шероховатости 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err="1" smtClean="0">
                <a:latin typeface="+mn-lt"/>
              </a:rPr>
              <a:t>Толщиномер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покрытий </a:t>
            </a:r>
            <a:r>
              <a:rPr lang="ru-RU" sz="2200" dirty="0" smtClean="0">
                <a:latin typeface="+mn-lt"/>
              </a:rPr>
              <a:t>электромагнитный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err="1" smtClean="0">
                <a:latin typeface="+mn-lt"/>
              </a:rPr>
              <a:t>Адгезиметр</a:t>
            </a:r>
            <a:r>
              <a:rPr lang="ru-RU" sz="2200" dirty="0" smtClean="0">
                <a:latin typeface="+mn-lt"/>
              </a:rPr>
              <a:t> 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smtClean="0">
                <a:latin typeface="+mn-lt"/>
              </a:rPr>
              <a:t>Прибор </a:t>
            </a:r>
            <a:r>
              <a:rPr lang="ru-RU" sz="2200" dirty="0">
                <a:latin typeface="+mn-lt"/>
              </a:rPr>
              <a:t>для измерения глубины подрезов </a:t>
            </a:r>
            <a:endParaRPr lang="ru-RU" sz="2200" dirty="0" smtClean="0">
              <a:latin typeface="+mn-lt"/>
            </a:endParaRPr>
          </a:p>
          <a:p>
            <a:pPr>
              <a:buNone/>
            </a:pP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   (</a:t>
            </a:r>
            <a:r>
              <a:rPr lang="ru-RU" sz="2200" dirty="0">
                <a:latin typeface="+mn-lt"/>
              </a:rPr>
              <a:t>игольчатый)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200" dirty="0" smtClean="0">
                <a:latin typeface="+mn-lt"/>
              </a:rPr>
              <a:t>Высотомер</a:t>
            </a:r>
            <a:endParaRPr lang="ru-RU" sz="2200" dirty="0">
              <a:latin typeface="+mn-lt"/>
            </a:endParaRPr>
          </a:p>
        </p:txBody>
      </p:sp>
      <p:sp>
        <p:nvSpPr>
          <p:cNvPr id="34" name="Прямоугольник 7"/>
          <p:cNvSpPr txBox="1">
            <a:spLocks noChangeArrowheads="1"/>
          </p:cNvSpPr>
          <p:nvPr/>
        </p:nvSpPr>
        <p:spPr bwMode="auto">
          <a:xfrm>
            <a:off x="10814490" y="1505209"/>
            <a:ext cx="11649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- 5 ед.</a:t>
            </a:r>
            <a:endParaRPr lang="ru-RU" sz="2200" dirty="0">
              <a:latin typeface="+mn-lt"/>
            </a:endParaRPr>
          </a:p>
        </p:txBody>
      </p:sp>
      <p:sp>
        <p:nvSpPr>
          <p:cNvPr id="35" name="Прямоугольник 7"/>
          <p:cNvSpPr txBox="1">
            <a:spLocks noChangeArrowheads="1"/>
          </p:cNvSpPr>
          <p:nvPr/>
        </p:nvSpPr>
        <p:spPr bwMode="auto">
          <a:xfrm>
            <a:off x="10814552" y="1856042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36" name="Прямоугольник 7"/>
          <p:cNvSpPr txBox="1">
            <a:spLocks noChangeArrowheads="1"/>
          </p:cNvSpPr>
          <p:nvPr/>
        </p:nvSpPr>
        <p:spPr bwMode="auto">
          <a:xfrm>
            <a:off x="10814546" y="2199212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- 10 ед.</a:t>
            </a:r>
            <a:endParaRPr lang="ru-RU" sz="2200" dirty="0">
              <a:latin typeface="+mn-lt"/>
            </a:endParaRPr>
          </a:p>
        </p:txBody>
      </p:sp>
      <p:sp>
        <p:nvSpPr>
          <p:cNvPr id="37" name="Прямоугольник 7"/>
          <p:cNvSpPr txBox="1">
            <a:spLocks noChangeArrowheads="1"/>
          </p:cNvSpPr>
          <p:nvPr/>
        </p:nvSpPr>
        <p:spPr bwMode="auto">
          <a:xfrm>
            <a:off x="10814550" y="2550045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- 10 ед.</a:t>
            </a:r>
            <a:endParaRPr lang="ru-RU" sz="2200" dirty="0">
              <a:latin typeface="+mn-lt"/>
            </a:endParaRPr>
          </a:p>
        </p:txBody>
      </p:sp>
      <p:sp>
        <p:nvSpPr>
          <p:cNvPr id="38" name="Прямоугольник 7"/>
          <p:cNvSpPr txBox="1">
            <a:spLocks noChangeArrowheads="1"/>
          </p:cNvSpPr>
          <p:nvPr/>
        </p:nvSpPr>
        <p:spPr bwMode="auto">
          <a:xfrm>
            <a:off x="10814546" y="2876589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- 10 ед.</a:t>
            </a:r>
            <a:endParaRPr lang="ru-RU" sz="2200" dirty="0">
              <a:latin typeface="+mn-lt"/>
            </a:endParaRPr>
          </a:p>
        </p:txBody>
      </p:sp>
      <p:sp>
        <p:nvSpPr>
          <p:cNvPr id="39" name="Прямоугольник 7"/>
          <p:cNvSpPr txBox="1">
            <a:spLocks noChangeArrowheads="1"/>
          </p:cNvSpPr>
          <p:nvPr/>
        </p:nvSpPr>
        <p:spPr bwMode="auto">
          <a:xfrm>
            <a:off x="10814553" y="3247124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40" name="Прямоугольник 7"/>
          <p:cNvSpPr txBox="1">
            <a:spLocks noChangeArrowheads="1"/>
          </p:cNvSpPr>
          <p:nvPr/>
        </p:nvSpPr>
        <p:spPr bwMode="auto">
          <a:xfrm>
            <a:off x="10814553" y="3614257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41" name="Прямоугольник 7"/>
          <p:cNvSpPr txBox="1">
            <a:spLocks noChangeArrowheads="1"/>
          </p:cNvSpPr>
          <p:nvPr/>
        </p:nvSpPr>
        <p:spPr bwMode="auto">
          <a:xfrm>
            <a:off x="10814538" y="3976591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42" name="Прямоугольник 7"/>
          <p:cNvSpPr txBox="1">
            <a:spLocks noChangeArrowheads="1"/>
          </p:cNvSpPr>
          <p:nvPr/>
        </p:nvSpPr>
        <p:spPr bwMode="auto">
          <a:xfrm>
            <a:off x="10814522" y="4386748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43" name="Прямоугольник 7"/>
          <p:cNvSpPr txBox="1">
            <a:spLocks noChangeArrowheads="1"/>
          </p:cNvSpPr>
          <p:nvPr/>
        </p:nvSpPr>
        <p:spPr bwMode="auto">
          <a:xfrm>
            <a:off x="10814490" y="4759422"/>
            <a:ext cx="137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- 15 ед.</a:t>
            </a:r>
            <a:endParaRPr lang="ru-RU" sz="2200" dirty="0">
              <a:latin typeface="+mn-lt"/>
            </a:endParaRPr>
          </a:p>
        </p:txBody>
      </p:sp>
      <p:sp>
        <p:nvSpPr>
          <p:cNvPr id="44" name="Прямоугольник 7"/>
          <p:cNvSpPr txBox="1">
            <a:spLocks noChangeArrowheads="1"/>
          </p:cNvSpPr>
          <p:nvPr/>
        </p:nvSpPr>
        <p:spPr bwMode="auto">
          <a:xfrm>
            <a:off x="10814490" y="5421774"/>
            <a:ext cx="12982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271463" eaLnBrk="1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ru-RU" sz="2200" dirty="0" smtClean="0">
                <a:latin typeface="+mn-lt"/>
              </a:rPr>
              <a:t>- 3 ед.</a:t>
            </a:r>
            <a:endParaRPr lang="ru-RU" sz="2200" dirty="0">
              <a:latin typeface="+mn-lt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ТРЕБОВАНИЯ К ТЕХНИЧЕСКОЙ ОСНАЩЕННОСТИ </a:t>
            </a:r>
            <a:r>
              <a:rPr lang="ru-RU" altLang="ru-RU" dirty="0" smtClean="0">
                <a:cs typeface="Arial" charset="0"/>
              </a:rPr>
              <a:t>СОИСПОЛНИТЕЛЕЙ </a:t>
            </a:r>
            <a:r>
              <a:rPr lang="ru-RU" altLang="ru-RU" dirty="0">
                <a:cs typeface="Arial" charset="0"/>
              </a:rPr>
              <a:t>ПО СК</a:t>
            </a:r>
          </a:p>
        </p:txBody>
      </p:sp>
      <p:pic>
        <p:nvPicPr>
          <p:cNvPr id="47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5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2"/>
          <p:cNvGrpSpPr>
            <a:grpSpLocks noChangeAspect="1"/>
          </p:cNvGrpSpPr>
          <p:nvPr/>
        </p:nvGrpSpPr>
        <p:grpSpPr bwMode="auto">
          <a:xfrm>
            <a:off x="695325" y="3508887"/>
            <a:ext cx="2272353" cy="3154476"/>
            <a:chOff x="1757" y="239"/>
            <a:chExt cx="322" cy="447"/>
          </a:xfrm>
          <a:solidFill>
            <a:schemeClr val="bg1">
              <a:lumMod val="95000"/>
            </a:schemeClr>
          </a:solidFill>
        </p:grpSpPr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1757" y="239"/>
              <a:ext cx="322" cy="447"/>
            </a:xfrm>
            <a:custGeom>
              <a:avLst/>
              <a:gdLst>
                <a:gd name="T0" fmla="*/ 1076 w 1178"/>
                <a:gd name="T1" fmla="*/ 230 h 1638"/>
                <a:gd name="T2" fmla="*/ 1075 w 1178"/>
                <a:gd name="T3" fmla="*/ 230 h 1638"/>
                <a:gd name="T4" fmla="*/ 1050 w 1178"/>
                <a:gd name="T5" fmla="*/ 154 h 1638"/>
                <a:gd name="T6" fmla="*/ 973 w 1178"/>
                <a:gd name="T7" fmla="*/ 102 h 1638"/>
                <a:gd name="T8" fmla="*/ 310 w 1178"/>
                <a:gd name="T9" fmla="*/ 77 h 1638"/>
                <a:gd name="T10" fmla="*/ 144 w 1178"/>
                <a:gd name="T11" fmla="*/ 77 h 1638"/>
                <a:gd name="T12" fmla="*/ 0 w 1178"/>
                <a:gd name="T13" fmla="*/ 102 h 1638"/>
                <a:gd name="T14" fmla="*/ 26 w 1178"/>
                <a:gd name="T15" fmla="*/ 1434 h 1638"/>
                <a:gd name="T16" fmla="*/ 77 w 1178"/>
                <a:gd name="T17" fmla="*/ 1510 h 1638"/>
                <a:gd name="T18" fmla="*/ 154 w 1178"/>
                <a:gd name="T19" fmla="*/ 1536 h 1638"/>
                <a:gd name="T20" fmla="*/ 179 w 1178"/>
                <a:gd name="T21" fmla="*/ 1638 h 1638"/>
                <a:gd name="T22" fmla="*/ 1178 w 1178"/>
                <a:gd name="T23" fmla="*/ 1613 h 1638"/>
                <a:gd name="T24" fmla="*/ 1152 w 1178"/>
                <a:gd name="T25" fmla="*/ 230 h 1638"/>
                <a:gd name="T26" fmla="*/ 258 w 1178"/>
                <a:gd name="T27" fmla="*/ 77 h 1638"/>
                <a:gd name="T28" fmla="*/ 227 w 1178"/>
                <a:gd name="T29" fmla="*/ 51 h 1638"/>
                <a:gd name="T30" fmla="*/ 51 w 1178"/>
                <a:gd name="T31" fmla="*/ 128 h 1638"/>
                <a:gd name="T32" fmla="*/ 144 w 1178"/>
                <a:gd name="T33" fmla="*/ 313 h 1638"/>
                <a:gd name="T34" fmla="*/ 310 w 1178"/>
                <a:gd name="T35" fmla="*/ 313 h 1638"/>
                <a:gd name="T36" fmla="*/ 285 w 1178"/>
                <a:gd name="T37" fmla="*/ 173 h 1638"/>
                <a:gd name="T38" fmla="*/ 259 w 1178"/>
                <a:gd name="T39" fmla="*/ 313 h 1638"/>
                <a:gd name="T40" fmla="*/ 195 w 1178"/>
                <a:gd name="T41" fmla="*/ 313 h 1638"/>
                <a:gd name="T42" fmla="*/ 922 w 1178"/>
                <a:gd name="T43" fmla="*/ 128 h 1638"/>
                <a:gd name="T44" fmla="*/ 51 w 1178"/>
                <a:gd name="T45" fmla="*/ 1382 h 1638"/>
                <a:gd name="T46" fmla="*/ 128 w 1178"/>
                <a:gd name="T47" fmla="*/ 1434 h 1638"/>
                <a:gd name="T48" fmla="*/ 973 w 1178"/>
                <a:gd name="T49" fmla="*/ 1408 h 1638"/>
                <a:gd name="T50" fmla="*/ 1024 w 1178"/>
                <a:gd name="T51" fmla="*/ 205 h 1638"/>
                <a:gd name="T52" fmla="*/ 128 w 1178"/>
                <a:gd name="T53" fmla="*/ 1485 h 1638"/>
                <a:gd name="T54" fmla="*/ 205 w 1178"/>
                <a:gd name="T55" fmla="*/ 1536 h 1638"/>
                <a:gd name="T56" fmla="*/ 1075 w 1178"/>
                <a:gd name="T57" fmla="*/ 1510 h 1638"/>
                <a:gd name="T58" fmla="*/ 1075 w 1178"/>
                <a:gd name="T59" fmla="*/ 281 h 1638"/>
                <a:gd name="T60" fmla="*/ 1126 w 1178"/>
                <a:gd name="T61" fmla="*/ 1587 h 1638"/>
                <a:gd name="T62" fmla="*/ 205 w 1178"/>
                <a:gd name="T63" fmla="*/ 1587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8" h="1638">
                  <a:moveTo>
                    <a:pt x="1152" y="230"/>
                  </a:moveTo>
                  <a:cubicBezTo>
                    <a:pt x="1076" y="230"/>
                    <a:pt x="1076" y="230"/>
                    <a:pt x="1076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5" y="230"/>
                    <a:pt x="1075" y="230"/>
                    <a:pt x="1075" y="230"/>
                  </a:cubicBezTo>
                  <a:cubicBezTo>
                    <a:pt x="1075" y="179"/>
                    <a:pt x="1075" y="179"/>
                    <a:pt x="1075" y="179"/>
                  </a:cubicBezTo>
                  <a:cubicBezTo>
                    <a:pt x="1075" y="165"/>
                    <a:pt x="1064" y="154"/>
                    <a:pt x="1050" y="154"/>
                  </a:cubicBezTo>
                  <a:cubicBezTo>
                    <a:pt x="973" y="154"/>
                    <a:pt x="973" y="154"/>
                    <a:pt x="973" y="154"/>
                  </a:cubicBezTo>
                  <a:cubicBezTo>
                    <a:pt x="973" y="102"/>
                    <a:pt x="973" y="102"/>
                    <a:pt x="973" y="102"/>
                  </a:cubicBezTo>
                  <a:cubicBezTo>
                    <a:pt x="973" y="88"/>
                    <a:pt x="961" y="77"/>
                    <a:pt x="947" y="77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07" y="34"/>
                    <a:pt x="271" y="0"/>
                    <a:pt x="227" y="0"/>
                  </a:cubicBezTo>
                  <a:cubicBezTo>
                    <a:pt x="183" y="0"/>
                    <a:pt x="147" y="34"/>
                    <a:pt x="144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11" y="77"/>
                    <a:pt x="0" y="88"/>
                    <a:pt x="0" y="102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422"/>
                    <a:pt x="11" y="1434"/>
                    <a:pt x="26" y="1434"/>
                  </a:cubicBezTo>
                  <a:cubicBezTo>
                    <a:pt x="77" y="1434"/>
                    <a:pt x="77" y="1434"/>
                    <a:pt x="77" y="1434"/>
                  </a:cubicBezTo>
                  <a:cubicBezTo>
                    <a:pt x="77" y="1510"/>
                    <a:pt x="77" y="1510"/>
                    <a:pt x="77" y="1510"/>
                  </a:cubicBezTo>
                  <a:cubicBezTo>
                    <a:pt x="77" y="1525"/>
                    <a:pt x="88" y="1536"/>
                    <a:pt x="102" y="1536"/>
                  </a:cubicBezTo>
                  <a:cubicBezTo>
                    <a:pt x="154" y="1536"/>
                    <a:pt x="154" y="1536"/>
                    <a:pt x="154" y="1536"/>
                  </a:cubicBezTo>
                  <a:cubicBezTo>
                    <a:pt x="154" y="1613"/>
                    <a:pt x="154" y="1613"/>
                    <a:pt x="154" y="1613"/>
                  </a:cubicBezTo>
                  <a:cubicBezTo>
                    <a:pt x="154" y="1627"/>
                    <a:pt x="165" y="1638"/>
                    <a:pt x="179" y="1638"/>
                  </a:cubicBezTo>
                  <a:cubicBezTo>
                    <a:pt x="1152" y="1638"/>
                    <a:pt x="1152" y="1638"/>
                    <a:pt x="1152" y="1638"/>
                  </a:cubicBezTo>
                  <a:cubicBezTo>
                    <a:pt x="1166" y="1638"/>
                    <a:pt x="1178" y="1627"/>
                    <a:pt x="1178" y="1613"/>
                  </a:cubicBezTo>
                  <a:cubicBezTo>
                    <a:pt x="1178" y="256"/>
                    <a:pt x="1178" y="256"/>
                    <a:pt x="1178" y="256"/>
                  </a:cubicBezTo>
                  <a:cubicBezTo>
                    <a:pt x="1178" y="242"/>
                    <a:pt x="1166" y="230"/>
                    <a:pt x="1152" y="230"/>
                  </a:cubicBezTo>
                  <a:close/>
                  <a:moveTo>
                    <a:pt x="227" y="51"/>
                  </a:moveTo>
                  <a:cubicBezTo>
                    <a:pt x="242" y="51"/>
                    <a:pt x="255" y="62"/>
                    <a:pt x="258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9" y="62"/>
                    <a:pt x="212" y="51"/>
                    <a:pt x="227" y="51"/>
                  </a:cubicBezTo>
                  <a:close/>
                  <a:moveTo>
                    <a:pt x="51" y="1382"/>
                  </a:moveTo>
                  <a:cubicBezTo>
                    <a:pt x="51" y="128"/>
                    <a:pt x="51" y="128"/>
                    <a:pt x="51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44" y="359"/>
                    <a:pt x="181" y="396"/>
                    <a:pt x="227" y="396"/>
                  </a:cubicBezTo>
                  <a:cubicBezTo>
                    <a:pt x="273" y="396"/>
                    <a:pt x="310" y="359"/>
                    <a:pt x="310" y="313"/>
                  </a:cubicBezTo>
                  <a:cubicBezTo>
                    <a:pt x="310" y="198"/>
                    <a:pt x="310" y="198"/>
                    <a:pt x="310" y="198"/>
                  </a:cubicBezTo>
                  <a:cubicBezTo>
                    <a:pt x="310" y="184"/>
                    <a:pt x="299" y="173"/>
                    <a:pt x="285" y="173"/>
                  </a:cubicBezTo>
                  <a:cubicBezTo>
                    <a:pt x="270" y="173"/>
                    <a:pt x="259" y="184"/>
                    <a:pt x="259" y="198"/>
                  </a:cubicBezTo>
                  <a:cubicBezTo>
                    <a:pt x="259" y="313"/>
                    <a:pt x="259" y="313"/>
                    <a:pt x="259" y="313"/>
                  </a:cubicBezTo>
                  <a:cubicBezTo>
                    <a:pt x="259" y="331"/>
                    <a:pt x="245" y="345"/>
                    <a:pt x="227" y="345"/>
                  </a:cubicBezTo>
                  <a:cubicBezTo>
                    <a:pt x="209" y="345"/>
                    <a:pt x="195" y="331"/>
                    <a:pt x="195" y="313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922" y="128"/>
                    <a:pt x="922" y="128"/>
                    <a:pt x="922" y="128"/>
                  </a:cubicBezTo>
                  <a:cubicBezTo>
                    <a:pt x="922" y="1382"/>
                    <a:pt x="922" y="1382"/>
                    <a:pt x="922" y="1382"/>
                  </a:cubicBezTo>
                  <a:lnTo>
                    <a:pt x="51" y="1382"/>
                  </a:lnTo>
                  <a:close/>
                  <a:moveTo>
                    <a:pt x="128" y="1485"/>
                  </a:moveTo>
                  <a:cubicBezTo>
                    <a:pt x="128" y="1434"/>
                    <a:pt x="128" y="1434"/>
                    <a:pt x="128" y="1434"/>
                  </a:cubicBezTo>
                  <a:cubicBezTo>
                    <a:pt x="947" y="1434"/>
                    <a:pt x="947" y="1434"/>
                    <a:pt x="947" y="1434"/>
                  </a:cubicBezTo>
                  <a:cubicBezTo>
                    <a:pt x="961" y="1434"/>
                    <a:pt x="973" y="1422"/>
                    <a:pt x="973" y="1408"/>
                  </a:cubicBezTo>
                  <a:cubicBezTo>
                    <a:pt x="973" y="205"/>
                    <a:pt x="973" y="205"/>
                    <a:pt x="973" y="205"/>
                  </a:cubicBezTo>
                  <a:cubicBezTo>
                    <a:pt x="1024" y="205"/>
                    <a:pt x="1024" y="205"/>
                    <a:pt x="1024" y="205"/>
                  </a:cubicBezTo>
                  <a:cubicBezTo>
                    <a:pt x="1024" y="1485"/>
                    <a:pt x="1024" y="1485"/>
                    <a:pt x="1024" y="1485"/>
                  </a:cubicBezTo>
                  <a:lnTo>
                    <a:pt x="128" y="1485"/>
                  </a:lnTo>
                  <a:close/>
                  <a:moveTo>
                    <a:pt x="205" y="1587"/>
                  </a:moveTo>
                  <a:cubicBezTo>
                    <a:pt x="205" y="1536"/>
                    <a:pt x="205" y="1536"/>
                    <a:pt x="205" y="1536"/>
                  </a:cubicBezTo>
                  <a:cubicBezTo>
                    <a:pt x="1050" y="1536"/>
                    <a:pt x="1050" y="1536"/>
                    <a:pt x="1050" y="1536"/>
                  </a:cubicBezTo>
                  <a:cubicBezTo>
                    <a:pt x="1064" y="1536"/>
                    <a:pt x="1075" y="1525"/>
                    <a:pt x="1075" y="1510"/>
                  </a:cubicBezTo>
                  <a:cubicBezTo>
                    <a:pt x="1075" y="281"/>
                    <a:pt x="1075" y="281"/>
                    <a:pt x="1075" y="281"/>
                  </a:cubicBezTo>
                  <a:cubicBezTo>
                    <a:pt x="1075" y="281"/>
                    <a:pt x="1075" y="281"/>
                    <a:pt x="1075" y="281"/>
                  </a:cubicBezTo>
                  <a:cubicBezTo>
                    <a:pt x="1126" y="281"/>
                    <a:pt x="1126" y="281"/>
                    <a:pt x="1126" y="281"/>
                  </a:cubicBezTo>
                  <a:cubicBezTo>
                    <a:pt x="1126" y="1587"/>
                    <a:pt x="1126" y="1587"/>
                    <a:pt x="1126" y="1587"/>
                  </a:cubicBezTo>
                  <a:lnTo>
                    <a:pt x="205" y="1587"/>
                  </a:lnTo>
                  <a:close/>
                  <a:moveTo>
                    <a:pt x="205" y="1587"/>
                  </a:moveTo>
                  <a:cubicBezTo>
                    <a:pt x="205" y="1587"/>
                    <a:pt x="205" y="1587"/>
                    <a:pt x="205" y="1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1834" y="393"/>
              <a:ext cx="112" cy="14"/>
            </a:xfrm>
            <a:custGeom>
              <a:avLst/>
              <a:gdLst>
                <a:gd name="T0" fmla="*/ 384 w 409"/>
                <a:gd name="T1" fmla="*/ 0 h 51"/>
                <a:gd name="T2" fmla="*/ 25 w 409"/>
                <a:gd name="T3" fmla="*/ 0 h 51"/>
                <a:gd name="T4" fmla="*/ 0 w 409"/>
                <a:gd name="T5" fmla="*/ 26 h 51"/>
                <a:gd name="T6" fmla="*/ 25 w 409"/>
                <a:gd name="T7" fmla="*/ 51 h 51"/>
                <a:gd name="T8" fmla="*/ 384 w 409"/>
                <a:gd name="T9" fmla="*/ 51 h 51"/>
                <a:gd name="T10" fmla="*/ 409 w 409"/>
                <a:gd name="T11" fmla="*/ 26 h 51"/>
                <a:gd name="T12" fmla="*/ 384 w 409"/>
                <a:gd name="T13" fmla="*/ 0 h 51"/>
                <a:gd name="T14" fmla="*/ 384 w 409"/>
                <a:gd name="T15" fmla="*/ 0 h 51"/>
                <a:gd name="T16" fmla="*/ 384 w 409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51">
                  <a:moveTo>
                    <a:pt x="38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98" y="51"/>
                    <a:pt x="409" y="40"/>
                    <a:pt x="409" y="26"/>
                  </a:cubicBezTo>
                  <a:cubicBezTo>
                    <a:pt x="409" y="12"/>
                    <a:pt x="398" y="0"/>
                    <a:pt x="384" y="0"/>
                  </a:cubicBezTo>
                  <a:close/>
                  <a:moveTo>
                    <a:pt x="384" y="0"/>
                  </a:move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834" y="421"/>
              <a:ext cx="112" cy="14"/>
            </a:xfrm>
            <a:custGeom>
              <a:avLst/>
              <a:gdLst>
                <a:gd name="T0" fmla="*/ 384 w 409"/>
                <a:gd name="T1" fmla="*/ 0 h 51"/>
                <a:gd name="T2" fmla="*/ 25 w 409"/>
                <a:gd name="T3" fmla="*/ 0 h 51"/>
                <a:gd name="T4" fmla="*/ 0 w 409"/>
                <a:gd name="T5" fmla="*/ 25 h 51"/>
                <a:gd name="T6" fmla="*/ 25 w 409"/>
                <a:gd name="T7" fmla="*/ 51 h 51"/>
                <a:gd name="T8" fmla="*/ 384 w 409"/>
                <a:gd name="T9" fmla="*/ 51 h 51"/>
                <a:gd name="T10" fmla="*/ 409 w 409"/>
                <a:gd name="T11" fmla="*/ 25 h 51"/>
                <a:gd name="T12" fmla="*/ 384 w 409"/>
                <a:gd name="T13" fmla="*/ 0 h 51"/>
                <a:gd name="T14" fmla="*/ 384 w 409"/>
                <a:gd name="T15" fmla="*/ 0 h 51"/>
                <a:gd name="T16" fmla="*/ 384 w 409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51">
                  <a:moveTo>
                    <a:pt x="38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98" y="51"/>
                    <a:pt x="409" y="39"/>
                    <a:pt x="409" y="25"/>
                  </a:cubicBezTo>
                  <a:cubicBezTo>
                    <a:pt x="409" y="11"/>
                    <a:pt x="398" y="0"/>
                    <a:pt x="384" y="0"/>
                  </a:cubicBezTo>
                  <a:close/>
                  <a:moveTo>
                    <a:pt x="384" y="0"/>
                  </a:move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1862" y="449"/>
              <a:ext cx="56" cy="14"/>
            </a:xfrm>
            <a:custGeom>
              <a:avLst/>
              <a:gdLst>
                <a:gd name="T0" fmla="*/ 179 w 205"/>
                <a:gd name="T1" fmla="*/ 0 h 51"/>
                <a:gd name="T2" fmla="*/ 26 w 205"/>
                <a:gd name="T3" fmla="*/ 0 h 51"/>
                <a:gd name="T4" fmla="*/ 0 w 205"/>
                <a:gd name="T5" fmla="*/ 26 h 51"/>
                <a:gd name="T6" fmla="*/ 26 w 205"/>
                <a:gd name="T7" fmla="*/ 51 h 51"/>
                <a:gd name="T8" fmla="*/ 179 w 205"/>
                <a:gd name="T9" fmla="*/ 51 h 51"/>
                <a:gd name="T10" fmla="*/ 205 w 205"/>
                <a:gd name="T11" fmla="*/ 26 h 51"/>
                <a:gd name="T12" fmla="*/ 179 w 205"/>
                <a:gd name="T13" fmla="*/ 0 h 51"/>
                <a:gd name="T14" fmla="*/ 179 w 205"/>
                <a:gd name="T15" fmla="*/ 0 h 51"/>
                <a:gd name="T16" fmla="*/ 179 w 205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51">
                  <a:moveTo>
                    <a:pt x="17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3" y="51"/>
                    <a:pt x="205" y="40"/>
                    <a:pt x="205" y="26"/>
                  </a:cubicBezTo>
                  <a:cubicBezTo>
                    <a:pt x="205" y="11"/>
                    <a:pt x="193" y="0"/>
                    <a:pt x="179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2345" y="1432899"/>
            <a:ext cx="1113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ПОДАЧА ЗАЯВКИ НА ПРЕДВАРИТЕЛЬНЫЙ КВАЛИФИКАЦИОННЫЙ ОТБОР ОРГАНИЗАТОРУ 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(ПАО «ТРАНСНЕФТЬ»).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345" y="2325087"/>
            <a:ext cx="1113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ПРЕДОСТАВЛЕНИЕ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ДОКУМЕНТОВ И СВЕДЕНИЙ В СООТВЕТСТВИИ С ПРИЛОЖЕНИЕМ «Б»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ПРОГРАММЫ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ПРОВЕРКИ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ЗАЯВИТЕЛЯ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346" y="4156266"/>
            <a:ext cx="1106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РАССМОТРЕНИЕ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РЕЗУЛЬТАТОВ КОМИССИОННОЙ ПРОВЕРКИ ЗАЯВИТЕЛЯ ПОСТОЯННО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ДЕЙСТВУЮЩЕЙ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КОМИССИЕЙ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ОРГАНИЗАТОРА ПКО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346" y="5043994"/>
            <a:ext cx="11135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ВКЛЮЧЕНИЕ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ОРГАНИЗАЦИИ В РЕЕСТР ЛИЦ СООТВЕТСТВУЮЩИХ ПРЕБОВАНИЯМ ПКО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346" y="3268538"/>
            <a:ext cx="1113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ПРОВЕДЕНИЕ ВЫЕЗДНОЙ КОМИССИОННОЙ ПРОВЕРКИ ЗАЯВИТЕЛЯ В СООТВЕТСТВИИ 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ТРЕБОВАНИЯМИ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ПРОГРАММЫ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ПРОВЕРКИ</a:t>
            </a:r>
          </a:p>
        </p:txBody>
      </p:sp>
      <p:pic>
        <p:nvPicPr>
          <p:cNvPr id="30" name="Picture 10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7" y="287090"/>
            <a:ext cx="1943071" cy="3298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95325" y="0"/>
            <a:ext cx="8617248" cy="9080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ПОРЯДОК ПРИВЛЕЧЕНИЯ СОИСПОЛНИТЕЛЕЙ К ОСУЩЕСТВЛЕНИЮ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</a:t>
            </a:r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TKVPExportItemAdded</Name>
    <Synchronization>Synchronous</Synchronization>
    <Type>10001</Type>
    <SequenceNumber>100</SequenceNumber>
    <Url/>
    <Assembly>Softline.Transneft.TKVP.DataExport, Version=1.0.0.0, Culture=neutral, PublicKeyToken=346c6fb25a5b0be9</Assembly>
    <Class>Softline.Transneft.TKVP.DataExport.EventReceiver.ExportReceiver.ExportReceiver</Class>
    <Data/>
    <Filter/>
  </Receiver>
  <Receiver>
    <Name>TKVPExportItemUpdated</Name>
    <Synchronization>Asynchronous</Synchronization>
    <Type>10002</Type>
    <SequenceNumber>1000</SequenceNumber>
    <Url/>
    <Assembly>Softline.Transneft.TKVP.DataExport, Version=1.0.0.0, Culture=neutral, PublicKeyToken=346c6fb25a5b0be9</Assembly>
    <Class>Softline.Transneft.TKVP.DataExport.EventReceiver.ExportReceiver.ExportReceiver</Class>
    <Data/>
    <Filter/>
  </Receiver>
  <Receiver>
    <Name/>
    <Synchronization>Synchronous</Synchronization>
    <Type>2</Type>
    <SequenceNumber>10000</SequenceNumber>
    <Url/>
    <Assembly>Softline.Transneft.TKVP.DataImport, Version=1.0.0.0, Culture=neutral, PublicKeyToken=1e5651863248ea09</Assembly>
    <Class>Softline.Transneft.TKVP.DataImport.EventReceiver.ImportedBlockerEventReceiver.ImportedBlockerEventReceiver</Class>
    <Data/>
    <Filter/>
  </Receiver>
  <Receiver>
    <Name/>
    <Synchronization>Synchronous</Synchronization>
    <Type>3</Type>
    <SequenceNumber>10000</SequenceNumber>
    <Url/>
    <Assembly>Softline.Transneft.TKVP.DataImport, Version=1.0.0.0, Culture=neutral, PublicKeyToken=1e5651863248ea09</Assembly>
    <Class>Softline.Transneft.TKVP.DataImport.EventReceiver.ImportedBlockerEventReceiver.ImportedBlockerEventReceiver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13271E4931204F936256A8F535D8C3" ma:contentTypeVersion="10" ma:contentTypeDescription="Создание документа." ma:contentTypeScope="" ma:versionID="d8c2d8de4e0750f1ae943c82818959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9938C3-1E2C-49C3-A86B-DED9A24F4766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F650CC9-EB21-48BF-B6A5-B7AE51705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43976-35F5-4DCD-A0F0-0A56E9B007E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1A5FDE-6F88-4A32-A84A-69913632C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7905</TotalTime>
  <Words>835</Words>
  <Application>Microsoft Office PowerPoint</Application>
  <PresentationFormat>Широкоэкранный</PresentationFormat>
  <Paragraphs>196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Adobe Devanagari</vt:lpstr>
      <vt:lpstr>Arial</vt:lpstr>
      <vt:lpstr>Calibri</vt:lpstr>
      <vt:lpstr>Calibri Light</vt:lpstr>
      <vt:lpstr>Cambria</vt:lpstr>
      <vt:lpstr>Franklin Gothic Book</vt:lpstr>
      <vt:lpstr>Georgia</vt:lpstr>
      <vt:lpstr>Symbol</vt:lpstr>
      <vt:lpstr>Times New Roman</vt:lpstr>
      <vt:lpstr>Wingdings</vt:lpstr>
      <vt:lpstr>1_Тема Office</vt:lpstr>
      <vt:lpstr>Презентация PowerPoint</vt:lpstr>
      <vt:lpstr>СТРОИТЕЛЬНЫЙ КОНТРОЛЬ НА ОБЪЕКТАХ ПАО «ТРАНСНЕФТЬ»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PR</cp:lastModifiedBy>
  <cp:revision>961</cp:revision>
  <dcterms:created xsi:type="dcterms:W3CDTF">2018-10-09T12:58:40Z</dcterms:created>
  <dcterms:modified xsi:type="dcterms:W3CDTF">2022-04-20T14:16:22Z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0x010100FC13271E4931204F936256A8F535D8C3</vt:lpwstr>
  </property>
</Properties>
</file>